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media1.m4a" ContentType="audi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FCC"/>
          </a:solidFill>
        </a:fill>
      </a:tcStyle>
    </a:wholeTbl>
    <a:band2H>
      <a:tcTxStyle b="def" i="def"/>
      <a:tcStyle>
        <a:tcBdr/>
        <a:fill>
          <a:solidFill>
            <a:srgbClr val="FCF0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2" name="Shape 52"/>
          <p:cNvSpPr/>
          <p:nvPr>
            <p:ph type="sldImg"/>
          </p:nvPr>
        </p:nvSpPr>
        <p:spPr>
          <a:xfrm>
            <a:off x="1143000" y="685800"/>
            <a:ext cx="4572000" cy="3429000"/>
          </a:xfrm>
          <a:prstGeom prst="rect">
            <a:avLst/>
          </a:prstGeom>
        </p:spPr>
        <p:txBody>
          <a:bodyPr/>
          <a:lstStyle/>
          <a:p>
            <a:pPr/>
          </a:p>
        </p:txBody>
      </p:sp>
      <p:sp>
        <p:nvSpPr>
          <p:cNvPr id="53" name="Shape 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Shape 79"/>
          <p:cNvSpPr/>
          <p:nvPr>
            <p:ph type="sldImg"/>
          </p:nvPr>
        </p:nvSpPr>
        <p:spPr>
          <a:prstGeom prst="rect">
            <a:avLst/>
          </a:prstGeom>
        </p:spPr>
        <p:txBody>
          <a:bodyPr/>
          <a:lstStyle/>
          <a:p>
            <a:pPr/>
          </a:p>
        </p:txBody>
      </p:sp>
      <p:sp>
        <p:nvSpPr>
          <p:cNvPr id="80" name="Shape 80"/>
          <p:cNvSpPr/>
          <p:nvPr>
            <p:ph type="body" sz="quarter" idx="1"/>
          </p:nvPr>
        </p:nvSpPr>
        <p:spPr>
          <a:prstGeom prst="rect">
            <a:avLst/>
          </a:prstGeom>
        </p:spPr>
        <p:txBody>
          <a:bodyPr/>
          <a:lstStyle>
            <a:lvl1pPr>
              <a:spcBef>
                <a:spcPts val="0"/>
              </a:spcBef>
            </a:lvl1pPr>
          </a:lstStyle>
          <a:p>
            <a:pPr/>
            <a:r>
              <a:t>It appears that the most influential username that mentioned McDonald's was a travelling company, which tweeted about international McDonald's items are coming to the US and the sentiment is pretty positive. TravelLeisure also has almost 4 million twitter followers. Fortunately, the most influential person tweeted a positive thing about McDonald's. Otherwise, it could damage McDonald's reputation.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Shape 88"/>
          <p:cNvSpPr/>
          <p:nvPr>
            <p:ph type="sldImg"/>
          </p:nvPr>
        </p:nvSpPr>
        <p:spPr>
          <a:prstGeom prst="rect">
            <a:avLst/>
          </a:prstGeom>
        </p:spPr>
        <p:txBody>
          <a:bodyPr/>
          <a:lstStyle/>
          <a:p>
            <a:pPr/>
          </a:p>
        </p:txBody>
      </p:sp>
      <p:sp>
        <p:nvSpPr>
          <p:cNvPr id="89" name="Shape 89"/>
          <p:cNvSpPr/>
          <p:nvPr>
            <p:ph type="body" sz="quarter" idx="1"/>
          </p:nvPr>
        </p:nvSpPr>
        <p:spPr>
          <a:prstGeom prst="rect">
            <a:avLst/>
          </a:prstGeom>
        </p:spPr>
        <p:txBody>
          <a:bodyPr/>
          <a:lstStyle>
            <a:lvl1pPr>
              <a:spcBef>
                <a:spcPts val="0"/>
              </a:spcBef>
            </a:lvl1pPr>
          </a:lstStyle>
          <a:p>
            <a:pPr/>
            <a:r>
              <a:t>It appears that people have been retweeting one same tweet by itsfoodporn. The tweet appears to be McDonald's French Fries picture. It appears that McDonald's has been replying gokelian's sweepstakes entry back.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Shape 95"/>
          <p:cNvSpPr/>
          <p:nvPr>
            <p:ph type="sldImg"/>
          </p:nvPr>
        </p:nvSpPr>
        <p:spPr>
          <a:prstGeom prst="rect">
            <a:avLst/>
          </a:prstGeom>
        </p:spPr>
        <p:txBody>
          <a:bodyPr/>
          <a:lstStyle/>
          <a:p>
            <a:pPr/>
          </a:p>
        </p:txBody>
      </p:sp>
      <p:sp>
        <p:nvSpPr>
          <p:cNvPr id="96" name="Shape 96"/>
          <p:cNvSpPr/>
          <p:nvPr>
            <p:ph type="body" sz="quarter" idx="1"/>
          </p:nvPr>
        </p:nvSpPr>
        <p:spPr>
          <a:prstGeom prst="rect">
            <a:avLst/>
          </a:prstGeom>
        </p:spPr>
        <p:txBody>
          <a:bodyPr/>
          <a:lstStyle/>
          <a:p>
            <a:pPr>
              <a:spcBef>
                <a:spcPts val="0"/>
              </a:spcBef>
            </a:pPr>
            <a:r>
              <a:t>The average sentiment for tweets mentioning McDonald’s : 0.04          negative 475          neutral 1015           positive 566 </a:t>
            </a:r>
          </a:p>
          <a:p>
            <a:pPr>
              <a:spcBef>
                <a:spcPts val="0"/>
              </a:spcBef>
            </a:pPr>
            <a:r>
              <a:t>The average sentiment for McDonald's tweets: 0.44                              negative 354           neutral 497             positive 2373</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lvl1pPr>
              <a:spcBef>
                <a:spcPts val="0"/>
              </a:spcBef>
            </a:lvl1pPr>
          </a:lstStyle>
          <a:p>
            <a:pPr/>
            <a:r>
              <a:t>It appears that the most influential username that mentioned Burger King was a brazillian newspaper company called folha, which tweeted about how Burger King creates unused commercials. Folha is a very influential Twitter user and has more than 6.5 million followers.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lvl1pPr>
              <a:spcBef>
                <a:spcPts val="0"/>
              </a:spcBef>
            </a:lvl1pPr>
          </a:lstStyle>
          <a:p>
            <a:pPr/>
            <a:r>
              <a:t>It appears that people have been retweeting one same tweet by barstoolsports. The tweet appears to be a video with car being burned and exploded in front of a Burger King shop. It appears that Burger King has been replying back to sanasaeed for a few jokes.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spcBef>
                <a:spcPts val="0"/>
              </a:spcBef>
            </a:pPr>
            <a:r>
              <a:t>The average sentiment for Tweets mentioning Burger King: 0.02                   negative 432                         neutral 1189                         positive 440</a:t>
            </a:r>
          </a:p>
          <a:p>
            <a:pPr>
              <a:spcBef>
                <a:spcPts val="0"/>
              </a:spcBef>
            </a:pPr>
            <a:r>
              <a:t>The average sentiment for Burger King tweets: 0.17                                       negative 488                          neutral 1181                         positive 1559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lvl1pPr>
              <a:spcBef>
                <a:spcPts val="0"/>
              </a:spcBef>
            </a:lvl1pPr>
          </a:lstStyle>
          <a:p>
            <a:pPr/>
            <a:r>
              <a:t>It appears that the most influential username that mentioned Chick-fil-A was a giant news company, CNN, which tweeted about Chick-fil-A special easter Sunday delivery to help a very sick boy. CNN is a very influential Twitter user and has more than 41 million followers and fortunately, the sentiment of CNN tweet is positive, which is good for Chick-fil-A.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lvl1pPr>
              <a:spcBef>
                <a:spcPts val="0"/>
              </a:spcBef>
            </a:lvl1pPr>
          </a:lstStyle>
          <a:p>
            <a:pPr/>
            <a:r>
              <a:t>There are 12 users that have been most mentioned by Chick-fil-A.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spcBef>
                <a:spcPts val="0"/>
              </a:spcBef>
            </a:pPr>
            <a:r>
              <a:t>The average sentiment for Tweets mentioning Chick-fil-A : 0.09                     negative 446                       neutral 744                      positive 848</a:t>
            </a:r>
          </a:p>
          <a:p>
            <a:pPr>
              <a:spcBef>
                <a:spcPts val="0"/>
              </a:spcBef>
            </a:pPr>
            <a:r>
              <a:t>The average sentiment for Chick fil a tweets: 0.36                                        negative 319                       neutral 591                       positive 2326</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bg>
      <p:bgPr>
        <a:solidFill>
          <a:schemeClr val="accent1"/>
        </a:solidFill>
      </p:bgPr>
    </p:bg>
    <p:spTree>
      <p:nvGrpSpPr>
        <p:cNvPr id="1" name=""/>
        <p:cNvGrpSpPr/>
        <p:nvPr/>
      </p:nvGrpSpPr>
      <p:grpSpPr>
        <a:xfrm>
          <a:off x="0" y="0"/>
          <a:ext cx="0" cy="0"/>
          <a:chOff x="0" y="0"/>
          <a:chExt cx="0" cy="0"/>
        </a:xfrm>
      </p:grpSpPr>
      <p:sp>
        <p:nvSpPr>
          <p:cNvPr id="18" name="Rectangle"/>
          <p:cNvSpPr/>
          <p:nvPr/>
        </p:nvSpPr>
        <p:spPr>
          <a:xfrm>
            <a:off x="-1" y="0"/>
            <a:ext cx="9144002" cy="6858000"/>
          </a:xfrm>
          <a:prstGeom prst="rect">
            <a:avLst/>
          </a:prstGeom>
          <a:solidFill>
            <a:schemeClr val="accent1"/>
          </a:solidFill>
          <a:ln w="12700">
            <a:miter lim="400000"/>
          </a:ln>
        </p:spPr>
        <p:txBody>
          <a:bodyPr lIns="45719" rIns="45719"/>
          <a:lstStyle/>
          <a:p>
            <a:pPr/>
          </a:p>
        </p:txBody>
      </p:sp>
      <p:pic>
        <p:nvPicPr>
          <p:cNvPr id="19" name="image.png" descr="image.png"/>
          <p:cNvPicPr>
            <a:picLocks noChangeAspect="1"/>
          </p:cNvPicPr>
          <p:nvPr/>
        </p:nvPicPr>
        <p:blipFill>
          <a:blip r:embed="rId2">
            <a:extLst/>
          </a:blip>
          <a:stretch>
            <a:fillRect/>
          </a:stretch>
        </p:blipFill>
        <p:spPr>
          <a:xfrm>
            <a:off x="0" y="6426200"/>
            <a:ext cx="9144000" cy="431800"/>
          </a:xfrm>
          <a:prstGeom prst="rect">
            <a:avLst/>
          </a:prstGeom>
          <a:ln w="12700">
            <a:miter lim="400000"/>
          </a:ln>
        </p:spPr>
      </p:pic>
      <p:pic>
        <p:nvPicPr>
          <p:cNvPr id="20" name="image.png" descr="image.png"/>
          <p:cNvPicPr>
            <a:picLocks noChangeAspect="1"/>
          </p:cNvPicPr>
          <p:nvPr/>
        </p:nvPicPr>
        <p:blipFill>
          <a:blip r:embed="rId3">
            <a:extLst/>
          </a:blip>
          <a:stretch>
            <a:fillRect/>
          </a:stretch>
        </p:blipFill>
        <p:spPr>
          <a:xfrm>
            <a:off x="0" y="6229350"/>
            <a:ext cx="9144000" cy="196850"/>
          </a:xfrm>
          <a:prstGeom prst="rect">
            <a:avLst/>
          </a:prstGeom>
          <a:ln w="12700">
            <a:miter lim="400000"/>
          </a:ln>
        </p:spPr>
      </p:pic>
      <p:grpSp>
        <p:nvGrpSpPr>
          <p:cNvPr id="23" name="Group"/>
          <p:cNvGrpSpPr/>
          <p:nvPr/>
        </p:nvGrpSpPr>
        <p:grpSpPr>
          <a:xfrm>
            <a:off x="0" y="0"/>
            <a:ext cx="9144000" cy="717550"/>
            <a:chOff x="0" y="0"/>
            <a:chExt cx="9144000" cy="717550"/>
          </a:xfrm>
        </p:grpSpPr>
        <p:pic>
          <p:nvPicPr>
            <p:cNvPr id="21" name="image.png" descr="image.png"/>
            <p:cNvPicPr>
              <a:picLocks noChangeAspect="1"/>
            </p:cNvPicPr>
            <p:nvPr/>
          </p:nvPicPr>
          <p:blipFill>
            <a:blip r:embed="rId3">
              <a:extLst/>
            </a:blip>
            <a:stretch>
              <a:fillRect/>
            </a:stretch>
          </p:blipFill>
          <p:spPr>
            <a:xfrm>
              <a:off x="0" y="0"/>
              <a:ext cx="9144000" cy="717550"/>
            </a:xfrm>
            <a:prstGeom prst="rect">
              <a:avLst/>
            </a:prstGeom>
            <a:ln w="12700" cap="flat">
              <a:noFill/>
              <a:miter lim="400000"/>
            </a:ln>
            <a:effectLst/>
          </p:spPr>
        </p:pic>
        <p:sp>
          <p:nvSpPr>
            <p:cNvPr id="22" name="RocHackHealth"/>
            <p:cNvSpPr txBox="1"/>
            <p:nvPr/>
          </p:nvSpPr>
          <p:spPr>
            <a:xfrm>
              <a:off x="260349" y="160337"/>
              <a:ext cx="1508112"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914400">
                <a:defRPr>
                  <a:solidFill>
                    <a:srgbClr val="FFFFFF"/>
                  </a:solidFill>
                </a:defRPr>
              </a:lvl1pPr>
            </a:lstStyle>
            <a:p>
              <a:pPr/>
              <a:r>
                <a:t>RocHackHealth</a:t>
              </a:r>
            </a:p>
          </p:txBody>
        </p:sp>
      </p:grpSp>
      <p:sp>
        <p:nvSpPr>
          <p:cNvPr id="24" name="Provider Community Identification"/>
          <p:cNvSpPr txBox="1"/>
          <p:nvPr/>
        </p:nvSpPr>
        <p:spPr>
          <a:xfrm>
            <a:off x="4870450" y="195262"/>
            <a:ext cx="4194175" cy="3853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gn="ctr" defTabSz="914400">
              <a:lnSpc>
                <a:spcPct val="80000"/>
              </a:lnSpc>
              <a:spcBef>
                <a:spcPts val="500"/>
              </a:spcBef>
              <a:defRPr sz="2200">
                <a:solidFill>
                  <a:srgbClr val="FFFFFF"/>
                </a:solidFill>
              </a:defRPr>
            </a:lvl1pPr>
          </a:lstStyle>
          <a:p>
            <a:pPr/>
            <a:r>
              <a:t>Provider Community Identification</a:t>
            </a:r>
          </a:p>
        </p:txBody>
      </p:sp>
      <p:sp>
        <p:nvSpPr>
          <p:cNvPr id="25" name="Title Text"/>
          <p:cNvSpPr txBox="1"/>
          <p:nvPr>
            <p:ph type="title"/>
          </p:nvPr>
        </p:nvSpPr>
        <p:spPr>
          <a:xfrm>
            <a:off x="493712" y="500062"/>
            <a:ext cx="8078788" cy="1657351"/>
          </a:xfrm>
          <a:prstGeom prst="rect">
            <a:avLst/>
          </a:prstGeom>
        </p:spPr>
        <p:txBody>
          <a:bodyPr>
            <a:normAutofit fontScale="100000" lnSpcReduction="0"/>
          </a:bodyPr>
          <a:lstStyle/>
          <a:p>
            <a:pPr/>
            <a:r>
              <a:t>Title Text</a:t>
            </a:r>
          </a:p>
        </p:txBody>
      </p:sp>
      <p:sp>
        <p:nvSpPr>
          <p:cNvPr id="26" name="Body Level One…"/>
          <p:cNvSpPr txBox="1"/>
          <p:nvPr>
            <p:ph type="body" idx="1"/>
          </p:nvPr>
        </p:nvSpPr>
        <p:spPr>
          <a:xfrm>
            <a:off x="506412" y="1993900"/>
            <a:ext cx="8066088" cy="376555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34" name="Rectangle"/>
          <p:cNvSpPr/>
          <p:nvPr/>
        </p:nvSpPr>
        <p:spPr>
          <a:xfrm>
            <a:off x="5715000" y="0"/>
            <a:ext cx="3429000" cy="6858000"/>
          </a:xfrm>
          <a:prstGeom prst="rect">
            <a:avLst/>
          </a:prstGeom>
          <a:solidFill>
            <a:schemeClr val="accent1"/>
          </a:solidFill>
          <a:ln w="12700">
            <a:miter lim="400000"/>
          </a:ln>
        </p:spPr>
        <p:txBody>
          <a:bodyPr lIns="45719" rIns="45719"/>
          <a:lstStyle/>
          <a:p>
            <a:pPr/>
          </a:p>
        </p:txBody>
      </p:sp>
      <p:sp>
        <p:nvSpPr>
          <p:cNvPr id="35" name="Title Text"/>
          <p:cNvSpPr txBox="1"/>
          <p:nvPr>
            <p:ph type="title"/>
          </p:nvPr>
        </p:nvSpPr>
        <p:spPr>
          <a:xfrm>
            <a:off x="493712" y="500062"/>
            <a:ext cx="8078788" cy="1657351"/>
          </a:xfrm>
          <a:prstGeom prst="rect">
            <a:avLst/>
          </a:prstGeom>
        </p:spPr>
        <p:txBody>
          <a:bodyPr>
            <a:normAutofit fontScale="100000" lnSpcReduction="0"/>
          </a:bodyPr>
          <a:lstStyle/>
          <a:p>
            <a:pPr/>
            <a:r>
              <a:t>Title Text</a:t>
            </a:r>
          </a:p>
        </p:txBody>
      </p:sp>
      <p:sp>
        <p:nvSpPr>
          <p:cNvPr id="36" name="Body Level One…"/>
          <p:cNvSpPr txBox="1"/>
          <p:nvPr>
            <p:ph type="body" idx="1"/>
          </p:nvPr>
        </p:nvSpPr>
        <p:spPr>
          <a:xfrm>
            <a:off x="506412" y="1993900"/>
            <a:ext cx="8066088" cy="376555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bg>
      <p:bgPr>
        <a:solidFill>
          <a:schemeClr val="accent1"/>
        </a:solidFill>
      </p:bgPr>
    </p:bg>
    <p:spTree>
      <p:nvGrpSpPr>
        <p:cNvPr id="1" name=""/>
        <p:cNvGrpSpPr/>
        <p:nvPr/>
      </p:nvGrpSpPr>
      <p:grpSpPr>
        <a:xfrm>
          <a:off x="0" y="0"/>
          <a:ext cx="0" cy="0"/>
          <a:chOff x="0" y="0"/>
          <a:chExt cx="0" cy="0"/>
        </a:xfrm>
      </p:grpSpPr>
      <p:sp>
        <p:nvSpPr>
          <p:cNvPr id="44" name="Title Text"/>
          <p:cNvSpPr txBox="1"/>
          <p:nvPr>
            <p:ph type="title"/>
          </p:nvPr>
        </p:nvSpPr>
        <p:spPr>
          <a:xfrm>
            <a:off x="493712" y="500062"/>
            <a:ext cx="8078788" cy="1657351"/>
          </a:xfrm>
          <a:prstGeom prst="rect">
            <a:avLst/>
          </a:prstGeom>
        </p:spPr>
        <p:txBody>
          <a:bodyPr>
            <a:normAutofit fontScale="100000" lnSpcReduction="0"/>
          </a:bodyPr>
          <a:lstStyle/>
          <a:p>
            <a:pPr/>
            <a:r>
              <a:t>Title Text</a:t>
            </a:r>
          </a:p>
        </p:txBody>
      </p:sp>
      <p:sp>
        <p:nvSpPr>
          <p:cNvPr id="45" name="Body Level One…"/>
          <p:cNvSpPr txBox="1"/>
          <p:nvPr>
            <p:ph type="body" idx="1"/>
          </p:nvPr>
        </p:nvSpPr>
        <p:spPr>
          <a:xfrm>
            <a:off x="506412" y="1993900"/>
            <a:ext cx="8066088" cy="376555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92074"/>
            <a:ext cx="82296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473245" y="5977423"/>
            <a:ext cx="1262768" cy="1248877"/>
          </a:xfrm>
          <a:prstGeom prst="rect">
            <a:avLst/>
          </a:prstGeom>
          <a:ln w="12700">
            <a:miter lim="400000"/>
          </a:ln>
        </p:spPr>
        <p:txBody>
          <a:bodyPr wrap="none" lIns="45719" rIns="45719" anchor="b">
            <a:spAutoFit/>
          </a:bodyPr>
          <a:lstStyle>
            <a:lvl1pPr algn="r" defTabSz="914400">
              <a:defRPr sz="9000">
                <a:solidFill>
                  <a:schemeClr val="accent1"/>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800" u="none">
          <a:ln>
            <a:noFill/>
          </a:ln>
          <a:solidFill>
            <a:schemeClr val="accent1"/>
          </a:solidFill>
          <a:uFillTx/>
          <a:latin typeface="+mn-lt"/>
          <a:ea typeface="+mn-ea"/>
          <a:cs typeface="+mn-cs"/>
          <a:sym typeface="Calibri"/>
        </a:defRPr>
      </a:lvl1pPr>
      <a:lvl2pPr marL="0" marR="0" indent="0" algn="l" defTabSz="914400" rtl="0" latinLnBrk="0">
        <a:lnSpc>
          <a:spcPct val="90000"/>
        </a:lnSpc>
        <a:spcBef>
          <a:spcPts val="0"/>
        </a:spcBef>
        <a:spcAft>
          <a:spcPts val="0"/>
        </a:spcAft>
        <a:buClrTx/>
        <a:buSzTx/>
        <a:buFontTx/>
        <a:buNone/>
        <a:tabLst/>
        <a:defRPr b="0" baseline="0" cap="none" i="0" spc="0" strike="noStrike" sz="4800" u="none">
          <a:ln>
            <a:noFill/>
          </a:ln>
          <a:solidFill>
            <a:schemeClr val="accent1"/>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b="0" baseline="0" cap="none" i="0" spc="0" strike="noStrike" sz="4800" u="none">
          <a:ln>
            <a:noFill/>
          </a:ln>
          <a:solidFill>
            <a:schemeClr val="accent1"/>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b="0" baseline="0" cap="none" i="0" spc="0" strike="noStrike" sz="4800" u="none">
          <a:ln>
            <a:noFill/>
          </a:ln>
          <a:solidFill>
            <a:schemeClr val="accent1"/>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b="0" baseline="0" cap="none" i="0" spc="0" strike="noStrike" sz="4800" u="none">
          <a:ln>
            <a:noFill/>
          </a:ln>
          <a:solidFill>
            <a:schemeClr val="accent1"/>
          </a:solidFill>
          <a:uFillTx/>
          <a:latin typeface="+mn-lt"/>
          <a:ea typeface="+mn-ea"/>
          <a:cs typeface="+mn-cs"/>
          <a:sym typeface="Calibri"/>
        </a:defRPr>
      </a:lvl5pPr>
      <a:lvl6pPr marL="0" marR="0" indent="457200" algn="l" defTabSz="914400" rtl="0" latinLnBrk="0">
        <a:lnSpc>
          <a:spcPct val="90000"/>
        </a:lnSpc>
        <a:spcBef>
          <a:spcPts val="0"/>
        </a:spcBef>
        <a:spcAft>
          <a:spcPts val="0"/>
        </a:spcAft>
        <a:buClrTx/>
        <a:buSzTx/>
        <a:buFontTx/>
        <a:buNone/>
        <a:tabLst/>
        <a:defRPr b="0" baseline="0" cap="none" i="0" spc="0" strike="noStrike" sz="4800" u="none">
          <a:ln>
            <a:noFill/>
          </a:ln>
          <a:solidFill>
            <a:schemeClr val="accent1"/>
          </a:solidFill>
          <a:uFillTx/>
          <a:latin typeface="+mn-lt"/>
          <a:ea typeface="+mn-ea"/>
          <a:cs typeface="+mn-cs"/>
          <a:sym typeface="Calibri"/>
        </a:defRPr>
      </a:lvl6pPr>
      <a:lvl7pPr marL="0" marR="0" indent="914400" algn="l" defTabSz="914400" rtl="0" latinLnBrk="0">
        <a:lnSpc>
          <a:spcPct val="90000"/>
        </a:lnSpc>
        <a:spcBef>
          <a:spcPts val="0"/>
        </a:spcBef>
        <a:spcAft>
          <a:spcPts val="0"/>
        </a:spcAft>
        <a:buClrTx/>
        <a:buSzTx/>
        <a:buFontTx/>
        <a:buNone/>
        <a:tabLst/>
        <a:defRPr b="0" baseline="0" cap="none" i="0" spc="0" strike="noStrike" sz="4800" u="none">
          <a:ln>
            <a:noFill/>
          </a:ln>
          <a:solidFill>
            <a:schemeClr val="accent1"/>
          </a:solidFill>
          <a:uFillTx/>
          <a:latin typeface="+mn-lt"/>
          <a:ea typeface="+mn-ea"/>
          <a:cs typeface="+mn-cs"/>
          <a:sym typeface="Calibri"/>
        </a:defRPr>
      </a:lvl7pPr>
      <a:lvl8pPr marL="0" marR="0" indent="1371600" algn="l" defTabSz="914400" rtl="0" latinLnBrk="0">
        <a:lnSpc>
          <a:spcPct val="90000"/>
        </a:lnSpc>
        <a:spcBef>
          <a:spcPts val="0"/>
        </a:spcBef>
        <a:spcAft>
          <a:spcPts val="0"/>
        </a:spcAft>
        <a:buClrTx/>
        <a:buSzTx/>
        <a:buFontTx/>
        <a:buNone/>
        <a:tabLst/>
        <a:defRPr b="0" baseline="0" cap="none" i="0" spc="0" strike="noStrike" sz="4800" u="none">
          <a:ln>
            <a:noFill/>
          </a:ln>
          <a:solidFill>
            <a:schemeClr val="accent1"/>
          </a:solidFill>
          <a:uFillTx/>
          <a:latin typeface="+mn-lt"/>
          <a:ea typeface="+mn-ea"/>
          <a:cs typeface="+mn-cs"/>
          <a:sym typeface="Calibri"/>
        </a:defRPr>
      </a:lvl8pPr>
      <a:lvl9pPr marL="0" marR="0" indent="1828800" algn="l" defTabSz="914400" rtl="0" latinLnBrk="0">
        <a:lnSpc>
          <a:spcPct val="90000"/>
        </a:lnSpc>
        <a:spcBef>
          <a:spcPts val="0"/>
        </a:spcBef>
        <a:spcAft>
          <a:spcPts val="0"/>
        </a:spcAft>
        <a:buClrTx/>
        <a:buSzTx/>
        <a:buFontTx/>
        <a:buNone/>
        <a:tabLst/>
        <a:defRPr b="0" baseline="0" cap="none" i="0" spc="0" strike="noStrike" sz="4800" u="none">
          <a:ln>
            <a:noFill/>
          </a:ln>
          <a:solidFill>
            <a:schemeClr val="accent1"/>
          </a:solidFill>
          <a:uFillTx/>
          <a:latin typeface="+mn-lt"/>
          <a:ea typeface="+mn-ea"/>
          <a:cs typeface="+mn-cs"/>
          <a:sym typeface="Calibri"/>
        </a:defRPr>
      </a:lvl9pPr>
    </p:titleStyle>
    <p:bodyStyle>
      <a:lvl1pPr marL="90487" marR="0" indent="-90487" algn="l" defTabSz="914400" rtl="0" latinLnBrk="0">
        <a:lnSpc>
          <a:spcPct val="85000"/>
        </a:lnSpc>
        <a:spcBef>
          <a:spcPts val="1300"/>
        </a:spcBef>
        <a:spcAft>
          <a:spcPts val="0"/>
        </a:spcAft>
        <a:buClrTx/>
        <a:buSzPct val="100000"/>
        <a:buFont typeface="Arial"/>
        <a:buChar char=" "/>
        <a:tabLst/>
        <a:defRPr b="0" baseline="0" cap="none" i="0" spc="0" strike="noStrike" sz="2400" u="none">
          <a:ln>
            <a:noFill/>
          </a:ln>
          <a:solidFill>
            <a:srgbClr val="262626"/>
          </a:solidFill>
          <a:uFillTx/>
          <a:latin typeface="+mn-lt"/>
          <a:ea typeface="+mn-ea"/>
          <a:cs typeface="+mn-cs"/>
          <a:sym typeface="Calibri"/>
        </a:defRPr>
      </a:lvl1pPr>
      <a:lvl2pPr marL="387350" marR="0" indent="-457200" algn="l" defTabSz="914400" rtl="0" latinLnBrk="0">
        <a:lnSpc>
          <a:spcPct val="85000"/>
        </a:lnSpc>
        <a:spcBef>
          <a:spcPts val="1300"/>
        </a:spcBef>
        <a:spcAft>
          <a:spcPts val="0"/>
        </a:spcAft>
        <a:buClrTx/>
        <a:buSzPct val="100000"/>
        <a:buFont typeface="Arial"/>
        <a:buChar char=" "/>
        <a:tabLst/>
        <a:defRPr b="0" baseline="0" cap="none" i="0" spc="0" strike="noStrike" sz="2400" u="none">
          <a:ln>
            <a:noFill/>
          </a:ln>
          <a:solidFill>
            <a:srgbClr val="262626"/>
          </a:solidFill>
          <a:uFillTx/>
          <a:latin typeface="+mn-lt"/>
          <a:ea typeface="+mn-ea"/>
          <a:cs typeface="+mn-cs"/>
          <a:sym typeface="Calibri"/>
        </a:defRPr>
      </a:lvl2pPr>
      <a:lvl3pPr marL="657225" marR="0" indent="-657225" algn="l" defTabSz="914400" rtl="0" latinLnBrk="0">
        <a:lnSpc>
          <a:spcPct val="85000"/>
        </a:lnSpc>
        <a:spcBef>
          <a:spcPts val="1300"/>
        </a:spcBef>
        <a:spcAft>
          <a:spcPts val="0"/>
        </a:spcAft>
        <a:buClrTx/>
        <a:buSzPct val="100000"/>
        <a:buFont typeface="Arial"/>
        <a:buChar char=" "/>
        <a:tabLst/>
        <a:defRPr b="0" baseline="0" cap="none" i="0" spc="0" strike="noStrike" sz="2400" u="none">
          <a:ln>
            <a:noFill/>
          </a:ln>
          <a:solidFill>
            <a:srgbClr val="262626"/>
          </a:solidFill>
          <a:uFillTx/>
          <a:latin typeface="+mn-lt"/>
          <a:ea typeface="+mn-ea"/>
          <a:cs typeface="+mn-cs"/>
          <a:sym typeface="Calibri"/>
        </a:defRPr>
      </a:lvl3pPr>
      <a:lvl4pPr marL="1096433" marR="0" indent="-1096433" algn="l" defTabSz="914400" rtl="0" latinLnBrk="0">
        <a:lnSpc>
          <a:spcPct val="85000"/>
        </a:lnSpc>
        <a:spcBef>
          <a:spcPts val="1300"/>
        </a:spcBef>
        <a:spcAft>
          <a:spcPts val="0"/>
        </a:spcAft>
        <a:buClrTx/>
        <a:buSzPct val="100000"/>
        <a:buFont typeface="Arial"/>
        <a:buChar char=" "/>
        <a:tabLst/>
        <a:defRPr b="0" baseline="0" cap="none" i="0" spc="0" strike="noStrike" sz="2400" u="none">
          <a:ln>
            <a:noFill/>
          </a:ln>
          <a:solidFill>
            <a:srgbClr val="262626"/>
          </a:solidFill>
          <a:uFillTx/>
          <a:latin typeface="+mn-lt"/>
          <a:ea typeface="+mn-ea"/>
          <a:cs typeface="+mn-cs"/>
          <a:sym typeface="Calibri"/>
        </a:defRPr>
      </a:lvl4pPr>
      <a:lvl5pPr marL="1462616" marR="0" indent="-1462616" algn="l" defTabSz="914400" rtl="0" latinLnBrk="0">
        <a:lnSpc>
          <a:spcPct val="85000"/>
        </a:lnSpc>
        <a:spcBef>
          <a:spcPts val="1300"/>
        </a:spcBef>
        <a:spcAft>
          <a:spcPts val="0"/>
        </a:spcAft>
        <a:buClrTx/>
        <a:buSzPct val="100000"/>
        <a:buFont typeface="Arial"/>
        <a:buChar char=" "/>
        <a:tabLst/>
        <a:defRPr b="0" baseline="0" cap="none" i="0" spc="0" strike="noStrike" sz="2400" u="none">
          <a:ln>
            <a:noFill/>
          </a:ln>
          <a:solidFill>
            <a:srgbClr val="262626"/>
          </a:solidFill>
          <a:uFillTx/>
          <a:latin typeface="+mn-lt"/>
          <a:ea typeface="+mn-ea"/>
          <a:cs typeface="+mn-cs"/>
          <a:sym typeface="Calibri"/>
        </a:defRPr>
      </a:lvl5pPr>
      <a:lvl6pPr marL="1919816" marR="0" indent="-1462616" algn="l" defTabSz="914400" rtl="0" latinLnBrk="0">
        <a:lnSpc>
          <a:spcPct val="85000"/>
        </a:lnSpc>
        <a:spcBef>
          <a:spcPts val="1300"/>
        </a:spcBef>
        <a:spcAft>
          <a:spcPts val="0"/>
        </a:spcAft>
        <a:buClrTx/>
        <a:buSzPct val="100000"/>
        <a:buFont typeface="Arial"/>
        <a:buChar char=""/>
        <a:tabLst/>
        <a:defRPr b="0" baseline="0" cap="none" i="0" spc="0" strike="noStrike" sz="2400" u="none">
          <a:ln>
            <a:noFill/>
          </a:ln>
          <a:solidFill>
            <a:srgbClr val="262626"/>
          </a:solidFill>
          <a:uFillTx/>
          <a:latin typeface="+mn-lt"/>
          <a:ea typeface="+mn-ea"/>
          <a:cs typeface="+mn-cs"/>
          <a:sym typeface="Calibri"/>
        </a:defRPr>
      </a:lvl6pPr>
      <a:lvl7pPr marL="2377016" marR="0" indent="-1462616" algn="l" defTabSz="914400" rtl="0" latinLnBrk="0">
        <a:lnSpc>
          <a:spcPct val="85000"/>
        </a:lnSpc>
        <a:spcBef>
          <a:spcPts val="1300"/>
        </a:spcBef>
        <a:spcAft>
          <a:spcPts val="0"/>
        </a:spcAft>
        <a:buClrTx/>
        <a:buSzPct val="100000"/>
        <a:buFont typeface="Arial"/>
        <a:buChar char=""/>
        <a:tabLst/>
        <a:defRPr b="0" baseline="0" cap="none" i="0" spc="0" strike="noStrike" sz="2400" u="none">
          <a:ln>
            <a:noFill/>
          </a:ln>
          <a:solidFill>
            <a:srgbClr val="262626"/>
          </a:solidFill>
          <a:uFillTx/>
          <a:latin typeface="+mn-lt"/>
          <a:ea typeface="+mn-ea"/>
          <a:cs typeface="+mn-cs"/>
          <a:sym typeface="Calibri"/>
        </a:defRPr>
      </a:lvl7pPr>
      <a:lvl8pPr marL="2834216" marR="0" indent="-1462616" algn="l" defTabSz="914400" rtl="0" latinLnBrk="0">
        <a:lnSpc>
          <a:spcPct val="85000"/>
        </a:lnSpc>
        <a:spcBef>
          <a:spcPts val="1300"/>
        </a:spcBef>
        <a:spcAft>
          <a:spcPts val="0"/>
        </a:spcAft>
        <a:buClrTx/>
        <a:buSzPct val="100000"/>
        <a:buFont typeface="Arial"/>
        <a:buChar char=""/>
        <a:tabLst/>
        <a:defRPr b="0" baseline="0" cap="none" i="0" spc="0" strike="noStrike" sz="2400" u="none">
          <a:ln>
            <a:noFill/>
          </a:ln>
          <a:solidFill>
            <a:srgbClr val="262626"/>
          </a:solidFill>
          <a:uFillTx/>
          <a:latin typeface="+mn-lt"/>
          <a:ea typeface="+mn-ea"/>
          <a:cs typeface="+mn-cs"/>
          <a:sym typeface="Calibri"/>
        </a:defRPr>
      </a:lvl8pPr>
      <a:lvl9pPr marL="3291416" marR="0" indent="-1462616" algn="l" defTabSz="914400" rtl="0" latinLnBrk="0">
        <a:lnSpc>
          <a:spcPct val="85000"/>
        </a:lnSpc>
        <a:spcBef>
          <a:spcPts val="1300"/>
        </a:spcBef>
        <a:spcAft>
          <a:spcPts val="0"/>
        </a:spcAft>
        <a:buClrTx/>
        <a:buSzPct val="100000"/>
        <a:buFont typeface="Arial"/>
        <a:buChar char=""/>
        <a:tabLst/>
        <a:defRPr b="0" baseline="0" cap="none" i="0" spc="0" strike="noStrike" sz="2400" u="none">
          <a:ln>
            <a:noFill/>
          </a:ln>
          <a:solidFill>
            <a:srgbClr val="262626"/>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90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90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90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90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3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4.png"/><Relationship Id="rId4" Type="http://schemas.openxmlformats.org/officeDocument/2006/relationships/image" Target="../media/image4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image" Target="../media/image5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6.png"/><Relationship Id="rId4" Type="http://schemas.openxmlformats.org/officeDocument/2006/relationships/image" Target="../media/image6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8.png"/><Relationship Id="rId4" Type="http://schemas.openxmlformats.org/officeDocument/2006/relationships/image" Target="../media/image6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0.png"/><Relationship Id="rId4" Type="http://schemas.openxmlformats.org/officeDocument/2006/relationships/image" Target="../media/image7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 Id="rId3" Type="http://schemas.openxmlformats.org/officeDocument/2006/relationships/image" Target="../media/image8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news.mcdonalds.com/press/multimedia-library/logos" TargetMode="External"/><Relationship Id="rId3" Type="http://schemas.openxmlformats.org/officeDocument/2006/relationships/hyperlink" Target="https://commons.wikimedia.org/wiki/File:Burger_King_Logo.svg" TargetMode="External"/><Relationship Id="rId4" Type="http://schemas.openxmlformats.org/officeDocument/2006/relationships/hyperlink" Target="https://en.wikipedia.org/wiki/File:Chick-fil-A_Logo.svg"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By: James Liem"/>
          <p:cNvSpPr txBox="1"/>
          <p:nvPr>
            <p:ph type="title" idx="4294967295"/>
          </p:nvPr>
        </p:nvSpPr>
        <p:spPr>
          <a:xfrm>
            <a:off x="457200" y="4438649"/>
            <a:ext cx="8229600" cy="1143002"/>
          </a:xfrm>
          <a:prstGeom prst="rect">
            <a:avLst/>
          </a:prstGeom>
        </p:spPr>
        <p:txBody>
          <a:bodyPr>
            <a:normAutofit fontScale="100000" lnSpcReduction="0"/>
          </a:bodyPr>
          <a:lstStyle>
            <a:lvl1pPr algn="ctr">
              <a:defRPr sz="3200"/>
            </a:lvl1pPr>
          </a:lstStyle>
          <a:p>
            <a:pPr/>
            <a:r>
              <a:t>By: James Liem</a:t>
            </a:r>
          </a:p>
        </p:txBody>
      </p:sp>
      <p:sp>
        <p:nvSpPr>
          <p:cNvPr id="56" name="Final Project: The Big Fast Food Chain War: McDonald's vs. Burger King vs. Chick-fil-A"/>
          <p:cNvSpPr txBox="1"/>
          <p:nvPr>
            <p:ph type="body" idx="4294967295"/>
          </p:nvPr>
        </p:nvSpPr>
        <p:spPr>
          <a:xfrm>
            <a:off x="66675" y="1936750"/>
            <a:ext cx="9010650" cy="3073400"/>
          </a:xfrm>
          <a:prstGeom prst="rect">
            <a:avLst/>
          </a:prstGeom>
        </p:spPr>
        <p:txBody>
          <a:bodyPr>
            <a:normAutofit fontScale="100000" lnSpcReduction="0"/>
          </a:bodyPr>
          <a:lstStyle>
            <a:lvl1pPr algn="ctr">
              <a:lnSpc>
                <a:spcPct val="160000"/>
              </a:lnSpc>
              <a:buSzTx/>
              <a:buNone/>
              <a:defRPr sz="4000"/>
            </a:lvl1pPr>
          </a:lstStyle>
          <a:p>
            <a:pPr/>
            <a:r>
              <a:t>Final Project: The Big Fast Food Chain War: McDonald's vs. Burger King vs. Chick-fil-A</a:t>
            </a:r>
          </a:p>
        </p:txBody>
      </p:sp>
      <p:pic>
        <p:nvPicPr>
          <p:cNvPr id="57" name="File:Burger King Logo.svg" descr="File:Burger King Logo.svg"/>
          <p:cNvPicPr>
            <a:picLocks noChangeAspect="1"/>
          </p:cNvPicPr>
          <p:nvPr/>
        </p:nvPicPr>
        <p:blipFill>
          <a:blip r:embed="rId2">
            <a:extLst/>
          </a:blip>
          <a:stretch>
            <a:fillRect/>
          </a:stretch>
        </p:blipFill>
        <p:spPr>
          <a:xfrm>
            <a:off x="6664325" y="4406900"/>
            <a:ext cx="2170113" cy="2192338"/>
          </a:xfrm>
          <a:prstGeom prst="rect">
            <a:avLst/>
          </a:prstGeom>
          <a:ln w="12700">
            <a:miter lim="400000"/>
          </a:ln>
        </p:spPr>
      </p:pic>
      <p:pic>
        <p:nvPicPr>
          <p:cNvPr id="58" name="File:Chick-fil-A Logo.svg" descr="File:Chick-fil-A Logo.svg"/>
          <p:cNvPicPr>
            <a:picLocks noChangeAspect="1"/>
          </p:cNvPicPr>
          <p:nvPr/>
        </p:nvPicPr>
        <p:blipFill>
          <a:blip r:embed="rId3">
            <a:extLst/>
          </a:blip>
          <a:stretch>
            <a:fillRect/>
          </a:stretch>
        </p:blipFill>
        <p:spPr>
          <a:xfrm>
            <a:off x="309562" y="4929187"/>
            <a:ext cx="3395663" cy="1535113"/>
          </a:xfrm>
          <a:prstGeom prst="rect">
            <a:avLst/>
          </a:prstGeom>
          <a:ln w="12700">
            <a:miter lim="400000"/>
          </a:ln>
        </p:spPr>
      </p:pic>
      <p:pic>
        <p:nvPicPr>
          <p:cNvPr id="59" name="Golden Arches logo" descr="Golden Arches logo"/>
          <p:cNvPicPr>
            <a:picLocks noChangeAspect="1"/>
          </p:cNvPicPr>
          <p:nvPr/>
        </p:nvPicPr>
        <p:blipFill>
          <a:blip r:embed="rId4">
            <a:extLst/>
          </a:blip>
          <a:stretch>
            <a:fillRect/>
          </a:stretch>
        </p:blipFill>
        <p:spPr>
          <a:xfrm>
            <a:off x="2986087" y="142875"/>
            <a:ext cx="3171826" cy="1814513"/>
          </a:xfrm>
          <a:prstGeom prst="rect">
            <a:avLst/>
          </a:prstGeom>
          <a:ln w="12700">
            <a:miter lim="400000"/>
          </a:ln>
        </p:spPr>
      </p:pic>
      <p:pic>
        <p:nvPicPr>
          <p:cNvPr id="6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438400" y="46482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61655" fill="hold"/>
                                        <p:tgtEl>
                                          <p:spTgt spid="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6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sp>
        <p:nvSpPr>
          <p:cNvPr id="113" name="Topic modeling using LDA…"/>
          <p:cNvSpPr txBox="1"/>
          <p:nvPr/>
        </p:nvSpPr>
        <p:spPr>
          <a:xfrm>
            <a:off x="1776412" y="1189037"/>
            <a:ext cx="5556251" cy="14973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914400">
              <a:defRPr sz="2400"/>
            </a:pPr>
            <a:r>
              <a:t>Topic modeling using LDA </a:t>
            </a:r>
          </a:p>
          <a:p>
            <a:pPr algn="ctr" defTabSz="914400">
              <a:defRPr sz="2400"/>
            </a:pPr>
          </a:p>
          <a:p>
            <a:pPr algn="ctr" defTabSz="914400">
              <a:defRPr sz="2400"/>
            </a:pPr>
          </a:p>
          <a:p>
            <a:pPr algn="ctr" defTabSz="914400">
              <a:defRPr sz="2400"/>
            </a:pPr>
            <a:r>
              <a:t>Determining optimal k-value</a:t>
            </a:r>
          </a:p>
        </p:txBody>
      </p:sp>
      <p:grpSp>
        <p:nvGrpSpPr>
          <p:cNvPr id="118" name="Group"/>
          <p:cNvGrpSpPr/>
          <p:nvPr/>
        </p:nvGrpSpPr>
        <p:grpSpPr>
          <a:xfrm>
            <a:off x="177799" y="3057525"/>
            <a:ext cx="4732339" cy="3351213"/>
            <a:chOff x="0" y="0"/>
            <a:chExt cx="4732337" cy="3351212"/>
          </a:xfrm>
        </p:grpSpPr>
        <p:grpSp>
          <p:nvGrpSpPr>
            <p:cNvPr id="116" name="Group"/>
            <p:cNvGrpSpPr/>
            <p:nvPr/>
          </p:nvGrpSpPr>
          <p:grpSpPr>
            <a:xfrm>
              <a:off x="229849" y="624000"/>
              <a:ext cx="4502489" cy="2727213"/>
              <a:chOff x="0" y="0"/>
              <a:chExt cx="4502488" cy="2727212"/>
            </a:xfrm>
          </p:grpSpPr>
          <p:pic>
            <p:nvPicPr>
              <p:cNvPr id="114" name="image.png" descr="image.png"/>
              <p:cNvPicPr>
                <a:picLocks noChangeAspect="1"/>
              </p:cNvPicPr>
              <p:nvPr/>
            </p:nvPicPr>
            <p:blipFill>
              <a:blip r:embed="rId2">
                <a:extLst/>
              </a:blip>
              <a:stretch>
                <a:fillRect/>
              </a:stretch>
            </p:blipFill>
            <p:spPr>
              <a:xfrm>
                <a:off x="0" y="0"/>
                <a:ext cx="3864363" cy="2727213"/>
              </a:xfrm>
              <a:prstGeom prst="rect">
                <a:avLst/>
              </a:prstGeom>
              <a:ln w="12700" cap="flat">
                <a:noFill/>
                <a:miter lim="400000"/>
              </a:ln>
              <a:effectLst/>
            </p:spPr>
          </p:pic>
          <p:sp>
            <p:nvSpPr>
              <p:cNvPr id="115" name="Optimal k-value: 12"/>
              <p:cNvSpPr txBox="1"/>
              <p:nvPr/>
            </p:nvSpPr>
            <p:spPr>
              <a:xfrm>
                <a:off x="1232867" y="133025"/>
                <a:ext cx="3269622" cy="28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1400"/>
                </a:lvl1pPr>
              </a:lstStyle>
              <a:p>
                <a:pPr/>
                <a:r>
                  <a:t>Optimal k-value: 12</a:t>
                </a:r>
              </a:p>
            </p:txBody>
          </p:sp>
        </p:grpSp>
        <p:sp>
          <p:nvSpPr>
            <p:cNvPr id="117" name="Tweets Mentioning McDonald's"/>
            <p:cNvSpPr txBox="1"/>
            <p:nvPr/>
          </p:nvSpPr>
          <p:spPr>
            <a:xfrm>
              <a:off x="-1" y="0"/>
              <a:ext cx="4459106"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2000"/>
              </a:lvl1pPr>
            </a:lstStyle>
            <a:p>
              <a:pPr/>
              <a:r>
                <a:t>Tweets Mentioning McDonald's</a:t>
              </a:r>
            </a:p>
          </p:txBody>
        </p:sp>
      </p:grpSp>
      <p:grpSp>
        <p:nvGrpSpPr>
          <p:cNvPr id="123" name="Group"/>
          <p:cNvGrpSpPr/>
          <p:nvPr/>
        </p:nvGrpSpPr>
        <p:grpSpPr>
          <a:xfrm>
            <a:off x="4554537" y="3052762"/>
            <a:ext cx="5489576" cy="3370264"/>
            <a:chOff x="0" y="0"/>
            <a:chExt cx="5489575" cy="3370262"/>
          </a:xfrm>
        </p:grpSpPr>
        <p:grpSp>
          <p:nvGrpSpPr>
            <p:cNvPr id="121" name="Group"/>
            <p:cNvGrpSpPr/>
            <p:nvPr/>
          </p:nvGrpSpPr>
          <p:grpSpPr>
            <a:xfrm>
              <a:off x="-1" y="645002"/>
              <a:ext cx="4367902" cy="2725261"/>
              <a:chOff x="0" y="0"/>
              <a:chExt cx="4367900" cy="2725260"/>
            </a:xfrm>
          </p:grpSpPr>
          <p:pic>
            <p:nvPicPr>
              <p:cNvPr id="119" name="image.png" descr="image.png"/>
              <p:cNvPicPr>
                <a:picLocks noChangeAspect="1"/>
              </p:cNvPicPr>
              <p:nvPr/>
            </p:nvPicPr>
            <p:blipFill>
              <a:blip r:embed="rId3">
                <a:extLst/>
              </a:blip>
              <a:stretch>
                <a:fillRect/>
              </a:stretch>
            </p:blipFill>
            <p:spPr>
              <a:xfrm>
                <a:off x="-1" y="0"/>
                <a:ext cx="3862910" cy="2725261"/>
              </a:xfrm>
              <a:prstGeom prst="rect">
                <a:avLst/>
              </a:prstGeom>
              <a:ln w="12700" cap="flat">
                <a:noFill/>
                <a:miter lim="400000"/>
              </a:ln>
              <a:effectLst/>
            </p:spPr>
          </p:pic>
          <p:sp>
            <p:nvSpPr>
              <p:cNvPr id="120" name="Optimal k-value: 10"/>
              <p:cNvSpPr txBox="1"/>
              <p:nvPr/>
            </p:nvSpPr>
            <p:spPr>
              <a:xfrm>
                <a:off x="1099509" y="111480"/>
                <a:ext cx="3268392" cy="28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1400"/>
                </a:lvl1pPr>
              </a:lstStyle>
              <a:p>
                <a:pPr/>
                <a:r>
                  <a:t>Optimal k-value: 10</a:t>
                </a:r>
              </a:p>
            </p:txBody>
          </p:sp>
        </p:grpSp>
        <p:sp>
          <p:nvSpPr>
            <p:cNvPr id="122" name="McDonald’s Tweets"/>
            <p:cNvSpPr txBox="1"/>
            <p:nvPr/>
          </p:nvSpPr>
          <p:spPr>
            <a:xfrm>
              <a:off x="1032149" y="0"/>
              <a:ext cx="4457427"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2000"/>
              </a:lvl1pPr>
            </a:lstStyle>
            <a:p>
              <a:pPr/>
              <a:r>
                <a:t>McDonald’s Tweets</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7" name="Group"/>
          <p:cNvGrpSpPr/>
          <p:nvPr/>
        </p:nvGrpSpPr>
        <p:grpSpPr>
          <a:xfrm>
            <a:off x="5713412" y="2082799"/>
            <a:ext cx="3430589" cy="3884614"/>
            <a:chOff x="0" y="0"/>
            <a:chExt cx="3430587" cy="3884612"/>
          </a:xfrm>
        </p:grpSpPr>
        <p:pic>
          <p:nvPicPr>
            <p:cNvPr id="125" name="image.png" descr="image.png"/>
            <p:cNvPicPr>
              <a:picLocks noChangeAspect="1"/>
            </p:cNvPicPr>
            <p:nvPr/>
          </p:nvPicPr>
          <p:blipFill>
            <a:blip r:embed="rId2">
              <a:extLst/>
            </a:blip>
            <a:stretch>
              <a:fillRect/>
            </a:stretch>
          </p:blipFill>
          <p:spPr>
            <a:xfrm>
              <a:off x="-1" y="374968"/>
              <a:ext cx="3352259" cy="3509645"/>
            </a:xfrm>
            <a:prstGeom prst="rect">
              <a:avLst/>
            </a:prstGeom>
            <a:ln w="12700" cap="flat">
              <a:noFill/>
              <a:miter lim="400000"/>
            </a:ln>
            <a:effectLst/>
          </p:spPr>
        </p:pic>
        <p:sp>
          <p:nvSpPr>
            <p:cNvPr id="126" name="Visualization with Gensim"/>
            <p:cNvSpPr txBox="1"/>
            <p:nvPr/>
          </p:nvSpPr>
          <p:spPr>
            <a:xfrm>
              <a:off x="645797" y="-1"/>
              <a:ext cx="2784791" cy="28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1400"/>
              </a:lvl1pPr>
            </a:lstStyle>
            <a:p>
              <a:pPr/>
              <a:r>
                <a:t>Visualization with Gensim</a:t>
              </a:r>
            </a:p>
          </p:txBody>
        </p:sp>
      </p:grpSp>
      <p:sp>
        <p:nvSpPr>
          <p:cNvPr id="128"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sp>
        <p:nvSpPr>
          <p:cNvPr id="129" name="Topic modeling using LDA"/>
          <p:cNvSpPr txBox="1"/>
          <p:nvPr/>
        </p:nvSpPr>
        <p:spPr>
          <a:xfrm>
            <a:off x="2933700" y="1103312"/>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Topic modeling using LDA </a:t>
            </a:r>
          </a:p>
        </p:txBody>
      </p:sp>
      <p:sp>
        <p:nvSpPr>
          <p:cNvPr id="130" name="Tweets Mentioning McDonald's Topics:…"/>
          <p:cNvSpPr txBox="1"/>
          <p:nvPr/>
        </p:nvSpPr>
        <p:spPr>
          <a:xfrm>
            <a:off x="284162" y="2035175"/>
            <a:ext cx="5527676" cy="41303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r>
              <a:t>Tweets Mentioning McDonald's Topics:</a:t>
            </a:r>
          </a:p>
          <a:p>
            <a:pPr defTabSz="914400"/>
          </a:p>
          <a:p>
            <a:pPr defTabSz="914400">
              <a:buSzPct val="100000"/>
              <a:buAutoNum type="arabicPeriod" startAt="1"/>
            </a:pPr>
            <a:r>
              <a:t>French fries by itsfoodporn and Warren Buffet plans</a:t>
            </a:r>
          </a:p>
          <a:p>
            <a:pPr defTabSz="914400">
              <a:buSzPct val="100000"/>
              <a:buAutoNum type="arabicPeriod" startAt="1"/>
            </a:pPr>
            <a:r>
              <a:t>Real people need to get job</a:t>
            </a:r>
          </a:p>
          <a:p>
            <a:pPr defTabSz="914400">
              <a:buSzPct val="100000"/>
              <a:buAutoNum type="arabicPeriod" startAt="1"/>
            </a:pPr>
            <a:r>
              <a:t>Bring vegan burger menu</a:t>
            </a:r>
          </a:p>
          <a:p>
            <a:pPr defTabSz="914400">
              <a:buSzPct val="100000"/>
              <a:buAutoNum type="arabicPeriod" startAt="1"/>
            </a:pPr>
            <a:r>
              <a:t>Burger King and KFC to watch games</a:t>
            </a:r>
          </a:p>
          <a:p>
            <a:pPr defTabSz="914400">
              <a:buSzPct val="100000"/>
              <a:buAutoNum type="arabicPeriod" startAt="1"/>
            </a:pPr>
            <a:r>
              <a:t>Gaming player samsora pro life</a:t>
            </a:r>
          </a:p>
          <a:p>
            <a:pPr defTabSz="914400">
              <a:buSzPct val="100000"/>
              <a:buAutoNum type="arabicPeriod" startAt="1"/>
            </a:pPr>
            <a:r>
              <a:t>Fried chicken wing</a:t>
            </a:r>
          </a:p>
          <a:p>
            <a:pPr defTabSz="914400">
              <a:buSzPct val="100000"/>
              <a:buAutoNum type="arabicPeriod" startAt="1"/>
            </a:pPr>
            <a:r>
              <a:t>Calling manager and worker to help customer</a:t>
            </a:r>
          </a:p>
          <a:p>
            <a:pPr defTabSz="914400">
              <a:buSzPct val="100000"/>
              <a:buAutoNum type="arabicPeriod" startAt="1"/>
            </a:pPr>
            <a:r>
              <a:t>Drive thru</a:t>
            </a:r>
          </a:p>
          <a:p>
            <a:pPr defTabSz="914400">
              <a:buSzPct val="100000"/>
              <a:buAutoNum type="arabicPeriod" startAt="1"/>
            </a:pPr>
            <a:r>
              <a:t>Get going with breakfast</a:t>
            </a:r>
          </a:p>
          <a:p>
            <a:pPr defTabSz="914400">
              <a:buSzPct val="100000"/>
              <a:buAutoNum type="arabicPeriod" startAt="1"/>
            </a:pPr>
            <a:r>
              <a:t>Flamingopunch and model dimitri hair</a:t>
            </a:r>
          </a:p>
          <a:p>
            <a:pPr defTabSz="914400">
              <a:buSzPct val="100000"/>
              <a:buAutoNum type="arabicPeriod" startAt="1"/>
            </a:pPr>
            <a:r>
              <a:t>Wendy's lunch hair body ugly</a:t>
            </a:r>
          </a:p>
          <a:p>
            <a:pPr defTabSz="914400">
              <a:buSzPct val="100000"/>
              <a:buAutoNum type="arabicPeriod" startAt="1"/>
            </a:pPr>
            <a:r>
              <a:t>Local night sauce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image.png" descr="image.png"/>
          <p:cNvPicPr>
            <a:picLocks noChangeAspect="1"/>
          </p:cNvPicPr>
          <p:nvPr/>
        </p:nvPicPr>
        <p:blipFill>
          <a:blip r:embed="rId2">
            <a:extLst/>
          </a:blip>
          <a:stretch>
            <a:fillRect/>
          </a:stretch>
        </p:blipFill>
        <p:spPr>
          <a:xfrm>
            <a:off x="6022975" y="2651125"/>
            <a:ext cx="3121025" cy="3052763"/>
          </a:xfrm>
          <a:prstGeom prst="rect">
            <a:avLst/>
          </a:prstGeom>
          <a:ln w="12700">
            <a:miter lim="400000"/>
          </a:ln>
        </p:spPr>
      </p:pic>
      <p:sp>
        <p:nvSpPr>
          <p:cNvPr id="133"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sp>
        <p:nvSpPr>
          <p:cNvPr id="134" name="Topic modeling using LDA"/>
          <p:cNvSpPr txBox="1"/>
          <p:nvPr/>
        </p:nvSpPr>
        <p:spPr>
          <a:xfrm>
            <a:off x="2933700" y="1103312"/>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Topic modeling using LDA </a:t>
            </a:r>
          </a:p>
        </p:txBody>
      </p:sp>
      <p:sp>
        <p:nvSpPr>
          <p:cNvPr id="135" name="McDonald's Tweets Topics:…"/>
          <p:cNvSpPr txBox="1"/>
          <p:nvPr/>
        </p:nvSpPr>
        <p:spPr>
          <a:xfrm>
            <a:off x="173037" y="2411412"/>
            <a:ext cx="5895976" cy="3348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sz="1600"/>
            </a:pPr>
            <a:r>
              <a:t>McDonald's Tweets Topics:</a:t>
            </a:r>
          </a:p>
          <a:p>
            <a:pPr defTabSz="914400">
              <a:defRPr sz="1600"/>
            </a:pPr>
          </a:p>
          <a:p>
            <a:pPr defTabSz="914400">
              <a:buSzPct val="100000"/>
              <a:buAutoNum type="arabicPeriod" startAt="1"/>
              <a:defRPr sz="1600"/>
            </a:pPr>
            <a:r>
              <a:t>Gratitude and thanking to customers</a:t>
            </a:r>
          </a:p>
          <a:p>
            <a:pPr defTabSz="914400">
              <a:buSzPct val="100000"/>
              <a:buAutoNum type="arabicPeriod" startAt="1"/>
              <a:defRPr sz="1600"/>
            </a:pPr>
            <a:r>
              <a:t>Love someone get craving on the fries</a:t>
            </a:r>
          </a:p>
          <a:p>
            <a:pPr defTabSz="914400">
              <a:buSzPct val="100000"/>
              <a:buAutoNum type="arabicPeriod" startAt="1"/>
              <a:defRPr sz="1600"/>
            </a:pPr>
            <a:r>
              <a:t>Saying see you again soon and always craving</a:t>
            </a:r>
          </a:p>
          <a:p>
            <a:pPr defTabSz="914400">
              <a:buSzPct val="100000"/>
              <a:buAutoNum type="arabicPeriod" startAt="1"/>
              <a:defRPr sz="1600"/>
            </a:pPr>
            <a:r>
              <a:t>Sorry for something and asking for more information to help customers</a:t>
            </a:r>
          </a:p>
          <a:p>
            <a:pPr defTabSz="914400">
              <a:buSzPct val="100000"/>
              <a:buAutoNum type="arabicPeriod" startAt="1"/>
              <a:defRPr sz="1600"/>
            </a:pPr>
            <a:r>
              <a:t>Favorite menu and hoping to see some change on the menu</a:t>
            </a:r>
          </a:p>
          <a:p>
            <a:pPr defTabSz="914400">
              <a:buSzPct val="100000"/>
              <a:buAutoNum type="arabicPeriod" startAt="1"/>
              <a:defRPr sz="1600"/>
            </a:pPr>
            <a:r>
              <a:t>Thanks for entering the sweepstakes and wishing best of luck</a:t>
            </a:r>
          </a:p>
          <a:p>
            <a:pPr defTabSz="914400">
              <a:buSzPct val="100000"/>
              <a:buAutoNum type="arabicPeriod" startAt="1"/>
              <a:defRPr sz="1600"/>
            </a:pPr>
            <a:r>
              <a:t>Thanks for entering the entry and sorry for not getting the prize</a:t>
            </a:r>
          </a:p>
          <a:p>
            <a:pPr defTabSz="914400">
              <a:buSzPct val="100000"/>
              <a:buAutoNum type="arabicPeriod" startAt="1"/>
              <a:defRPr sz="1600"/>
            </a:pPr>
            <a:r>
              <a:t>Making up for mistake and handling complaints for your next visit</a:t>
            </a:r>
          </a:p>
          <a:p>
            <a:pPr defTabSz="914400">
              <a:buSzPct val="100000"/>
              <a:buAutoNum type="arabicPeriod" startAt="1"/>
              <a:defRPr sz="1600"/>
            </a:pPr>
            <a:r>
              <a:t>Menu on local restaurants vary</a:t>
            </a:r>
          </a:p>
          <a:p>
            <a:pPr defTabSz="914400">
              <a:buSzPct val="100000"/>
              <a:buAutoNum type="arabicPeriod" startAt="1"/>
              <a:defRPr sz="1600"/>
            </a:pPr>
            <a:r>
              <a:t>To make your sweepstakes entry official, please check the rule</a:t>
            </a:r>
          </a:p>
        </p:txBody>
      </p:sp>
      <p:sp>
        <p:nvSpPr>
          <p:cNvPr id="136" name="Visualization with Gensim"/>
          <p:cNvSpPr txBox="1"/>
          <p:nvPr/>
        </p:nvSpPr>
        <p:spPr>
          <a:xfrm>
            <a:off x="6500812" y="2270125"/>
            <a:ext cx="2784476" cy="2807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1400"/>
            </a:lvl1pPr>
          </a:lstStyle>
          <a:p>
            <a:pPr/>
            <a:r>
              <a:t>Visualization with Gensim</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image.png" descr="image.png"/>
          <p:cNvPicPr>
            <a:picLocks noChangeAspect="1"/>
          </p:cNvPicPr>
          <p:nvPr/>
        </p:nvPicPr>
        <p:blipFill>
          <a:blip r:embed="rId2">
            <a:extLst/>
          </a:blip>
          <a:stretch>
            <a:fillRect/>
          </a:stretch>
        </p:blipFill>
        <p:spPr>
          <a:xfrm>
            <a:off x="111125" y="3965575"/>
            <a:ext cx="4164013" cy="2733675"/>
          </a:xfrm>
          <a:prstGeom prst="rect">
            <a:avLst/>
          </a:prstGeom>
          <a:ln w="12700">
            <a:miter lim="400000"/>
          </a:ln>
        </p:spPr>
      </p:pic>
      <p:pic>
        <p:nvPicPr>
          <p:cNvPr id="139" name="image.png" descr="image.png"/>
          <p:cNvPicPr>
            <a:picLocks noChangeAspect="1"/>
          </p:cNvPicPr>
          <p:nvPr/>
        </p:nvPicPr>
        <p:blipFill>
          <a:blip r:embed="rId3">
            <a:extLst/>
          </a:blip>
          <a:stretch>
            <a:fillRect/>
          </a:stretch>
        </p:blipFill>
        <p:spPr>
          <a:xfrm>
            <a:off x="815975" y="966787"/>
            <a:ext cx="3460750" cy="3460751"/>
          </a:xfrm>
          <a:prstGeom prst="rect">
            <a:avLst/>
          </a:prstGeom>
          <a:ln w="12700">
            <a:miter lim="400000"/>
          </a:ln>
        </p:spPr>
      </p:pic>
      <p:pic>
        <p:nvPicPr>
          <p:cNvPr id="140" name="image.png" descr="image.png"/>
          <p:cNvPicPr>
            <a:picLocks noChangeAspect="1"/>
          </p:cNvPicPr>
          <p:nvPr/>
        </p:nvPicPr>
        <p:blipFill>
          <a:blip r:embed="rId4">
            <a:extLst/>
          </a:blip>
          <a:stretch>
            <a:fillRect/>
          </a:stretch>
        </p:blipFill>
        <p:spPr>
          <a:xfrm>
            <a:off x="5392737" y="966787"/>
            <a:ext cx="3252788" cy="3252788"/>
          </a:xfrm>
          <a:prstGeom prst="rect">
            <a:avLst/>
          </a:prstGeom>
          <a:ln w="12700">
            <a:miter lim="400000"/>
          </a:ln>
        </p:spPr>
      </p:pic>
      <p:sp>
        <p:nvSpPr>
          <p:cNvPr id="141"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pic>
        <p:nvPicPr>
          <p:cNvPr id="142" name="image.png" descr="image.png"/>
          <p:cNvPicPr>
            <a:picLocks noChangeAspect="1"/>
          </p:cNvPicPr>
          <p:nvPr/>
        </p:nvPicPr>
        <p:blipFill>
          <a:blip r:embed="rId5">
            <a:extLst/>
          </a:blip>
          <a:stretch>
            <a:fillRect/>
          </a:stretch>
        </p:blipFill>
        <p:spPr>
          <a:xfrm>
            <a:off x="4371975" y="4535487"/>
            <a:ext cx="4572000" cy="1962151"/>
          </a:xfrm>
          <a:prstGeom prst="rect">
            <a:avLst/>
          </a:prstGeom>
          <a:ln w="12700">
            <a:miter lim="400000"/>
          </a:ln>
        </p:spPr>
      </p:pic>
      <p:sp>
        <p:nvSpPr>
          <p:cNvPr id="143" name="Network Analysis"/>
          <p:cNvSpPr txBox="1"/>
          <p:nvPr/>
        </p:nvSpPr>
        <p:spPr>
          <a:xfrm>
            <a:off x="3586162" y="1089025"/>
            <a:ext cx="5557838"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Network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pic>
        <p:nvPicPr>
          <p:cNvPr id="146" name="image.png" descr="image.png"/>
          <p:cNvPicPr>
            <a:picLocks noChangeAspect="1"/>
          </p:cNvPicPr>
          <p:nvPr/>
        </p:nvPicPr>
        <p:blipFill>
          <a:blip r:embed="rId2">
            <a:extLst/>
          </a:blip>
          <a:srcRect l="0" t="19842" r="0" b="26701"/>
          <a:stretch>
            <a:fillRect/>
          </a:stretch>
        </p:blipFill>
        <p:spPr>
          <a:xfrm>
            <a:off x="0" y="3995737"/>
            <a:ext cx="4491038" cy="2400301"/>
          </a:xfrm>
          <a:prstGeom prst="rect">
            <a:avLst/>
          </a:prstGeom>
          <a:ln w="12700">
            <a:miter lim="400000"/>
          </a:ln>
        </p:spPr>
      </p:pic>
      <p:pic>
        <p:nvPicPr>
          <p:cNvPr id="147" name="image.png" descr="image.png"/>
          <p:cNvPicPr>
            <a:picLocks noChangeAspect="1"/>
          </p:cNvPicPr>
          <p:nvPr/>
        </p:nvPicPr>
        <p:blipFill>
          <a:blip r:embed="rId3">
            <a:extLst/>
          </a:blip>
          <a:srcRect l="0" t="23213" r="0" b="24856"/>
          <a:stretch>
            <a:fillRect/>
          </a:stretch>
        </p:blipFill>
        <p:spPr>
          <a:xfrm>
            <a:off x="0" y="1719262"/>
            <a:ext cx="4384675" cy="2276476"/>
          </a:xfrm>
          <a:prstGeom prst="rect">
            <a:avLst/>
          </a:prstGeom>
          <a:ln w="12700">
            <a:miter lim="400000"/>
          </a:ln>
        </p:spPr>
      </p:pic>
      <p:pic>
        <p:nvPicPr>
          <p:cNvPr id="148" name="image.png" descr="image.png"/>
          <p:cNvPicPr>
            <a:picLocks noChangeAspect="1"/>
          </p:cNvPicPr>
          <p:nvPr/>
        </p:nvPicPr>
        <p:blipFill>
          <a:blip r:embed="rId4">
            <a:extLst/>
          </a:blip>
          <a:stretch>
            <a:fillRect/>
          </a:stretch>
        </p:blipFill>
        <p:spPr>
          <a:xfrm>
            <a:off x="5059362" y="4283075"/>
            <a:ext cx="3479801" cy="2112963"/>
          </a:xfrm>
          <a:prstGeom prst="rect">
            <a:avLst/>
          </a:prstGeom>
          <a:ln w="12700">
            <a:miter lim="400000"/>
          </a:ln>
        </p:spPr>
      </p:pic>
      <p:pic>
        <p:nvPicPr>
          <p:cNvPr id="149" name="image.png" descr="image.png"/>
          <p:cNvPicPr>
            <a:picLocks noChangeAspect="1"/>
          </p:cNvPicPr>
          <p:nvPr/>
        </p:nvPicPr>
        <p:blipFill>
          <a:blip r:embed="rId5">
            <a:extLst/>
          </a:blip>
          <a:stretch>
            <a:fillRect/>
          </a:stretch>
        </p:blipFill>
        <p:spPr>
          <a:xfrm>
            <a:off x="4914900" y="1719262"/>
            <a:ext cx="3768725" cy="2112963"/>
          </a:xfrm>
          <a:prstGeom prst="rect">
            <a:avLst/>
          </a:prstGeom>
          <a:ln w="12700">
            <a:miter lim="400000"/>
          </a:ln>
        </p:spPr>
      </p:pic>
      <p:sp>
        <p:nvSpPr>
          <p:cNvPr id="150" name="Descriptive and Content Analysis"/>
          <p:cNvSpPr txBox="1"/>
          <p:nvPr/>
        </p:nvSpPr>
        <p:spPr>
          <a:xfrm>
            <a:off x="2514600" y="1092200"/>
            <a:ext cx="5556250"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Descriptive and Content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pic>
        <p:nvPicPr>
          <p:cNvPr id="153" name="image.png" descr="image.png"/>
          <p:cNvPicPr>
            <a:picLocks noChangeAspect="1"/>
          </p:cNvPicPr>
          <p:nvPr/>
        </p:nvPicPr>
        <p:blipFill>
          <a:blip r:embed="rId3">
            <a:extLst/>
          </a:blip>
          <a:stretch>
            <a:fillRect/>
          </a:stretch>
        </p:blipFill>
        <p:spPr>
          <a:xfrm>
            <a:off x="2125662" y="1917700"/>
            <a:ext cx="4892676" cy="2911475"/>
          </a:xfrm>
          <a:prstGeom prst="rect">
            <a:avLst/>
          </a:prstGeom>
          <a:ln w="12700">
            <a:miter lim="400000"/>
          </a:ln>
        </p:spPr>
      </p:pic>
      <p:pic>
        <p:nvPicPr>
          <p:cNvPr id="154" name="image.png" descr="image.png"/>
          <p:cNvPicPr>
            <a:picLocks noChangeAspect="1"/>
          </p:cNvPicPr>
          <p:nvPr/>
        </p:nvPicPr>
        <p:blipFill>
          <a:blip r:embed="rId4">
            <a:extLst/>
          </a:blip>
          <a:stretch>
            <a:fillRect/>
          </a:stretch>
        </p:blipFill>
        <p:spPr>
          <a:xfrm>
            <a:off x="0" y="5308600"/>
            <a:ext cx="9144000" cy="612775"/>
          </a:xfrm>
          <a:prstGeom prst="rect">
            <a:avLst/>
          </a:prstGeom>
          <a:ln w="12700">
            <a:miter lim="400000"/>
          </a:ln>
        </p:spPr>
      </p:pic>
      <p:sp>
        <p:nvSpPr>
          <p:cNvPr id="155" name="Descriptive and Content Analysis"/>
          <p:cNvSpPr txBox="1"/>
          <p:nvPr/>
        </p:nvSpPr>
        <p:spPr>
          <a:xfrm>
            <a:off x="2514600" y="1092200"/>
            <a:ext cx="5556250"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Descriptive and Content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pic>
        <p:nvPicPr>
          <p:cNvPr id="160" name="image.png" descr="image.png"/>
          <p:cNvPicPr>
            <a:picLocks noChangeAspect="1"/>
          </p:cNvPicPr>
          <p:nvPr/>
        </p:nvPicPr>
        <p:blipFill>
          <a:blip r:embed="rId3">
            <a:extLst/>
          </a:blip>
          <a:stretch>
            <a:fillRect/>
          </a:stretch>
        </p:blipFill>
        <p:spPr>
          <a:xfrm>
            <a:off x="265112" y="1616075"/>
            <a:ext cx="4146551" cy="2357438"/>
          </a:xfrm>
          <a:prstGeom prst="rect">
            <a:avLst/>
          </a:prstGeom>
          <a:ln w="12700">
            <a:miter lim="400000"/>
          </a:ln>
        </p:spPr>
      </p:pic>
      <p:pic>
        <p:nvPicPr>
          <p:cNvPr id="161" name="image.png" descr="image.png"/>
          <p:cNvPicPr>
            <a:picLocks noChangeAspect="1"/>
          </p:cNvPicPr>
          <p:nvPr/>
        </p:nvPicPr>
        <p:blipFill>
          <a:blip r:embed="rId4">
            <a:extLst/>
          </a:blip>
          <a:stretch>
            <a:fillRect/>
          </a:stretch>
        </p:blipFill>
        <p:spPr>
          <a:xfrm>
            <a:off x="5145087" y="1616075"/>
            <a:ext cx="3603626" cy="2357438"/>
          </a:xfrm>
          <a:prstGeom prst="rect">
            <a:avLst/>
          </a:prstGeom>
          <a:ln w="12700">
            <a:miter lim="400000"/>
          </a:ln>
        </p:spPr>
      </p:pic>
      <p:pic>
        <p:nvPicPr>
          <p:cNvPr id="162" name="image.png" descr="image.png"/>
          <p:cNvPicPr>
            <a:picLocks noChangeAspect="1"/>
          </p:cNvPicPr>
          <p:nvPr/>
        </p:nvPicPr>
        <p:blipFill>
          <a:blip r:embed="rId5">
            <a:extLst/>
          </a:blip>
          <a:stretch>
            <a:fillRect/>
          </a:stretch>
        </p:blipFill>
        <p:spPr>
          <a:xfrm>
            <a:off x="989012" y="4119562"/>
            <a:ext cx="2403476" cy="2665413"/>
          </a:xfrm>
          <a:prstGeom prst="rect">
            <a:avLst/>
          </a:prstGeom>
          <a:ln w="12700">
            <a:miter lim="400000"/>
          </a:ln>
        </p:spPr>
      </p:pic>
      <p:pic>
        <p:nvPicPr>
          <p:cNvPr id="163" name="image.png" descr="image.png"/>
          <p:cNvPicPr>
            <a:picLocks noChangeAspect="1"/>
          </p:cNvPicPr>
          <p:nvPr/>
        </p:nvPicPr>
        <p:blipFill>
          <a:blip r:embed="rId6">
            <a:extLst/>
          </a:blip>
          <a:stretch>
            <a:fillRect/>
          </a:stretch>
        </p:blipFill>
        <p:spPr>
          <a:xfrm>
            <a:off x="5081587" y="4546600"/>
            <a:ext cx="3490913" cy="2005013"/>
          </a:xfrm>
          <a:prstGeom prst="rect">
            <a:avLst/>
          </a:prstGeom>
          <a:ln w="12700">
            <a:miter lim="400000"/>
          </a:ln>
        </p:spPr>
      </p:pic>
      <p:sp>
        <p:nvSpPr>
          <p:cNvPr id="164" name="Descriptive and Content Analysis"/>
          <p:cNvSpPr txBox="1"/>
          <p:nvPr/>
        </p:nvSpPr>
        <p:spPr>
          <a:xfrm>
            <a:off x="2514600" y="1092200"/>
            <a:ext cx="5556250"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Descriptive and Content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pic>
        <p:nvPicPr>
          <p:cNvPr id="169" name="image.png" descr="image.png"/>
          <p:cNvPicPr>
            <a:picLocks noChangeAspect="1"/>
          </p:cNvPicPr>
          <p:nvPr/>
        </p:nvPicPr>
        <p:blipFill>
          <a:blip r:embed="rId3">
            <a:extLst/>
          </a:blip>
          <a:stretch>
            <a:fillRect/>
          </a:stretch>
        </p:blipFill>
        <p:spPr>
          <a:xfrm>
            <a:off x="200025" y="1979612"/>
            <a:ext cx="4132263" cy="2898776"/>
          </a:xfrm>
          <a:prstGeom prst="rect">
            <a:avLst/>
          </a:prstGeom>
          <a:ln w="12700">
            <a:miter lim="400000"/>
          </a:ln>
        </p:spPr>
      </p:pic>
      <p:pic>
        <p:nvPicPr>
          <p:cNvPr id="170" name="image.png" descr="image.png"/>
          <p:cNvPicPr>
            <a:picLocks noChangeAspect="1"/>
          </p:cNvPicPr>
          <p:nvPr/>
        </p:nvPicPr>
        <p:blipFill>
          <a:blip r:embed="rId4">
            <a:extLst/>
          </a:blip>
          <a:stretch>
            <a:fillRect/>
          </a:stretch>
        </p:blipFill>
        <p:spPr>
          <a:xfrm>
            <a:off x="4979987" y="1979612"/>
            <a:ext cx="3963988" cy="2898776"/>
          </a:xfrm>
          <a:prstGeom prst="rect">
            <a:avLst/>
          </a:prstGeom>
          <a:ln w="12700">
            <a:miter lim="400000"/>
          </a:ln>
        </p:spPr>
      </p:pic>
      <p:sp>
        <p:nvSpPr>
          <p:cNvPr id="171" name="Sentiment Analysis"/>
          <p:cNvSpPr txBox="1"/>
          <p:nvPr/>
        </p:nvSpPr>
        <p:spPr>
          <a:xfrm>
            <a:off x="3186112" y="1119187"/>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Sentiment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pic>
        <p:nvPicPr>
          <p:cNvPr id="176" name="image.png" descr="image.png"/>
          <p:cNvPicPr>
            <a:picLocks noChangeAspect="1"/>
          </p:cNvPicPr>
          <p:nvPr/>
        </p:nvPicPr>
        <p:blipFill>
          <a:blip r:embed="rId2">
            <a:extLst/>
          </a:blip>
          <a:srcRect l="10920" t="22221" r="7546" b="25210"/>
          <a:stretch>
            <a:fillRect/>
          </a:stretch>
        </p:blipFill>
        <p:spPr>
          <a:xfrm>
            <a:off x="4649787" y="1568449"/>
            <a:ext cx="4371976" cy="2817814"/>
          </a:xfrm>
          <a:prstGeom prst="rect">
            <a:avLst/>
          </a:prstGeom>
          <a:ln w="12700">
            <a:miter lim="400000"/>
          </a:ln>
        </p:spPr>
      </p:pic>
      <p:pic>
        <p:nvPicPr>
          <p:cNvPr id="177" name="image.png" descr="image.png"/>
          <p:cNvPicPr>
            <a:picLocks noChangeAspect="1"/>
          </p:cNvPicPr>
          <p:nvPr/>
        </p:nvPicPr>
        <p:blipFill>
          <a:blip r:embed="rId3">
            <a:extLst/>
          </a:blip>
          <a:srcRect l="12448" t="21875" r="9233" b="28010"/>
          <a:stretch>
            <a:fillRect/>
          </a:stretch>
        </p:blipFill>
        <p:spPr>
          <a:xfrm>
            <a:off x="4764087" y="4165600"/>
            <a:ext cx="4143376" cy="2651125"/>
          </a:xfrm>
          <a:prstGeom prst="rect">
            <a:avLst/>
          </a:prstGeom>
          <a:ln w="12700">
            <a:miter lim="400000"/>
          </a:ln>
        </p:spPr>
      </p:pic>
      <p:pic>
        <p:nvPicPr>
          <p:cNvPr id="178" name="image.png" descr="image.png"/>
          <p:cNvPicPr>
            <a:picLocks noChangeAspect="1"/>
          </p:cNvPicPr>
          <p:nvPr/>
        </p:nvPicPr>
        <p:blipFill>
          <a:blip r:embed="rId4">
            <a:extLst/>
          </a:blip>
          <a:srcRect l="10920" t="22222" r="7546" b="29960"/>
          <a:stretch>
            <a:fillRect/>
          </a:stretch>
        </p:blipFill>
        <p:spPr>
          <a:xfrm>
            <a:off x="122237" y="4171950"/>
            <a:ext cx="4449764" cy="2608263"/>
          </a:xfrm>
          <a:prstGeom prst="rect">
            <a:avLst/>
          </a:prstGeom>
          <a:ln w="12700">
            <a:miter lim="400000"/>
          </a:ln>
        </p:spPr>
      </p:pic>
      <p:pic>
        <p:nvPicPr>
          <p:cNvPr id="179" name="image.png" descr="image.png"/>
          <p:cNvPicPr>
            <a:picLocks noChangeAspect="1"/>
          </p:cNvPicPr>
          <p:nvPr/>
        </p:nvPicPr>
        <p:blipFill>
          <a:blip r:embed="rId5">
            <a:extLst/>
          </a:blip>
          <a:srcRect l="10920" t="20077" r="7546" b="27355"/>
          <a:stretch>
            <a:fillRect/>
          </a:stretch>
        </p:blipFill>
        <p:spPr>
          <a:xfrm>
            <a:off x="122237" y="1430337"/>
            <a:ext cx="4449764" cy="2868613"/>
          </a:xfrm>
          <a:prstGeom prst="rect">
            <a:avLst/>
          </a:prstGeom>
          <a:ln w="12700">
            <a:miter lim="400000"/>
          </a:ln>
        </p:spPr>
      </p:pic>
      <p:sp>
        <p:nvSpPr>
          <p:cNvPr id="180" name="Sentiment Analysis"/>
          <p:cNvSpPr txBox="1"/>
          <p:nvPr/>
        </p:nvSpPr>
        <p:spPr>
          <a:xfrm>
            <a:off x="3186112" y="1119187"/>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Sentiment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pic>
        <p:nvPicPr>
          <p:cNvPr id="183" name="image.png" descr="image.png"/>
          <p:cNvPicPr>
            <a:picLocks noChangeAspect="1"/>
          </p:cNvPicPr>
          <p:nvPr/>
        </p:nvPicPr>
        <p:blipFill>
          <a:blip r:embed="rId2">
            <a:extLst/>
          </a:blip>
          <a:stretch>
            <a:fillRect/>
          </a:stretch>
        </p:blipFill>
        <p:spPr>
          <a:xfrm>
            <a:off x="4972050" y="4402137"/>
            <a:ext cx="3905250" cy="2324101"/>
          </a:xfrm>
          <a:prstGeom prst="rect">
            <a:avLst/>
          </a:prstGeom>
          <a:ln w="12700">
            <a:miter lim="400000"/>
          </a:ln>
        </p:spPr>
      </p:pic>
      <p:pic>
        <p:nvPicPr>
          <p:cNvPr id="184" name="image.png" descr="image.png"/>
          <p:cNvPicPr>
            <a:picLocks noChangeAspect="1"/>
          </p:cNvPicPr>
          <p:nvPr/>
        </p:nvPicPr>
        <p:blipFill>
          <a:blip r:embed="rId3">
            <a:extLst/>
          </a:blip>
          <a:stretch>
            <a:fillRect/>
          </a:stretch>
        </p:blipFill>
        <p:spPr>
          <a:xfrm>
            <a:off x="360362" y="4394200"/>
            <a:ext cx="3937001" cy="2324100"/>
          </a:xfrm>
          <a:prstGeom prst="rect">
            <a:avLst/>
          </a:prstGeom>
          <a:ln w="12700">
            <a:miter lim="400000"/>
          </a:ln>
        </p:spPr>
      </p:pic>
      <p:pic>
        <p:nvPicPr>
          <p:cNvPr id="185" name="image.png" descr="image.png"/>
          <p:cNvPicPr>
            <a:picLocks noChangeAspect="1"/>
          </p:cNvPicPr>
          <p:nvPr/>
        </p:nvPicPr>
        <p:blipFill>
          <a:blip r:embed="rId4">
            <a:extLst/>
          </a:blip>
          <a:stretch>
            <a:fillRect/>
          </a:stretch>
        </p:blipFill>
        <p:spPr>
          <a:xfrm>
            <a:off x="4803775" y="1689100"/>
            <a:ext cx="4241800" cy="2324100"/>
          </a:xfrm>
          <a:prstGeom prst="rect">
            <a:avLst/>
          </a:prstGeom>
          <a:ln w="12700">
            <a:miter lim="400000"/>
          </a:ln>
        </p:spPr>
      </p:pic>
      <p:pic>
        <p:nvPicPr>
          <p:cNvPr id="186" name="image.png" descr="image.png"/>
          <p:cNvPicPr>
            <a:picLocks noChangeAspect="1"/>
          </p:cNvPicPr>
          <p:nvPr/>
        </p:nvPicPr>
        <p:blipFill>
          <a:blip r:embed="rId5">
            <a:extLst/>
          </a:blip>
          <a:stretch>
            <a:fillRect/>
          </a:stretch>
        </p:blipFill>
        <p:spPr>
          <a:xfrm>
            <a:off x="247650" y="1689100"/>
            <a:ext cx="4162425" cy="2324100"/>
          </a:xfrm>
          <a:prstGeom prst="rect">
            <a:avLst/>
          </a:prstGeom>
          <a:ln w="12700">
            <a:miter lim="400000"/>
          </a:ln>
        </p:spPr>
      </p:pic>
      <p:sp>
        <p:nvSpPr>
          <p:cNvPr id="187" name="Sentiment Analysis"/>
          <p:cNvSpPr txBox="1"/>
          <p:nvPr/>
        </p:nvSpPr>
        <p:spPr>
          <a:xfrm>
            <a:off x="3186112" y="1119187"/>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Sentiment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Business Problem &amp; Approach"/>
          <p:cNvSpPr txBox="1"/>
          <p:nvPr>
            <p:ph type="title" idx="4294967295"/>
          </p:nvPr>
        </p:nvSpPr>
        <p:spPr>
          <a:xfrm>
            <a:off x="493712" y="500062"/>
            <a:ext cx="8078788" cy="1657351"/>
          </a:xfrm>
          <a:prstGeom prst="rect">
            <a:avLst/>
          </a:prstGeom>
        </p:spPr>
        <p:txBody>
          <a:bodyPr>
            <a:normAutofit fontScale="100000" lnSpcReduction="0"/>
          </a:bodyPr>
          <a:lstStyle>
            <a:lvl1pPr>
              <a:defRPr sz="4000"/>
            </a:lvl1pPr>
          </a:lstStyle>
          <a:p>
            <a:pPr/>
            <a:r>
              <a:t>Business Problem &amp; Approach</a:t>
            </a:r>
          </a:p>
        </p:txBody>
      </p:sp>
      <p:sp>
        <p:nvSpPr>
          <p:cNvPr id="63" name="I am interested in analyzing the social media of McDonald's, Burger King, and Chick-fil-A. I would like to analyze what people are saying about these 3 fast food companies and what these 3 companies are saying to customers. I will use Twitter as the social media source for my analyses and data collection. Using Twitter API, I am able to collect data from each company’s Twitter and the tweets mentioning them. After I collect data, I will analyze the data using many types of social media analytics such as descriptive, content, sentiment, network analytics and topic modeling (unsupervised machine learning)."/>
          <p:cNvSpPr txBox="1"/>
          <p:nvPr>
            <p:ph type="body" idx="4294967295"/>
          </p:nvPr>
        </p:nvSpPr>
        <p:spPr>
          <a:xfrm>
            <a:off x="506412" y="1993900"/>
            <a:ext cx="8066088" cy="3765550"/>
          </a:xfrm>
          <a:prstGeom prst="rect">
            <a:avLst/>
          </a:prstGeom>
        </p:spPr>
        <p:txBody>
          <a:bodyPr>
            <a:normAutofit fontScale="100000" lnSpcReduction="0"/>
          </a:bodyPr>
          <a:lstStyle>
            <a:lvl1pPr>
              <a:lnSpc>
                <a:spcPct val="150000"/>
              </a:lnSpc>
              <a:defRPr sz="1900"/>
            </a:lvl1pPr>
          </a:lstStyle>
          <a:p>
            <a:pPr/>
            <a:r>
              <a:t>I am interested in analyzing the social media of McDonald's, Burger King, and Chick-fil-A. I would like to analyze what people are saying about these 3 fast food companies and what these 3 companies are saying to customers. I will use Twitter as the social media source for my analyses and data collection. Using Twitter API, I am able to collect data from each company’s Twitter and the tweets mentioning them. After I collect data, I will analyze the data using many types of social media analytics such as descriptive, content, sentiment, network analytics and topic modeling (unsupervised machine learning).</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image.png" descr="image.png"/>
          <p:cNvPicPr>
            <a:picLocks noChangeAspect="1"/>
          </p:cNvPicPr>
          <p:nvPr/>
        </p:nvPicPr>
        <p:blipFill>
          <a:blip r:embed="rId2">
            <a:extLst/>
          </a:blip>
          <a:stretch>
            <a:fillRect/>
          </a:stretch>
        </p:blipFill>
        <p:spPr>
          <a:xfrm>
            <a:off x="4505325" y="3508375"/>
            <a:ext cx="4524375" cy="2924175"/>
          </a:xfrm>
          <a:prstGeom prst="rect">
            <a:avLst/>
          </a:prstGeom>
          <a:ln w="12700">
            <a:miter lim="400000"/>
          </a:ln>
        </p:spPr>
      </p:pic>
      <p:pic>
        <p:nvPicPr>
          <p:cNvPr id="190" name="image.png" descr="image.png"/>
          <p:cNvPicPr>
            <a:picLocks noChangeAspect="1"/>
          </p:cNvPicPr>
          <p:nvPr/>
        </p:nvPicPr>
        <p:blipFill>
          <a:blip r:embed="rId3">
            <a:extLst/>
          </a:blip>
          <a:stretch>
            <a:fillRect/>
          </a:stretch>
        </p:blipFill>
        <p:spPr>
          <a:xfrm>
            <a:off x="6350" y="3586162"/>
            <a:ext cx="4457700" cy="2836863"/>
          </a:xfrm>
          <a:prstGeom prst="rect">
            <a:avLst/>
          </a:prstGeom>
          <a:ln w="12700">
            <a:miter lim="400000"/>
          </a:ln>
        </p:spPr>
      </p:pic>
      <p:sp>
        <p:nvSpPr>
          <p:cNvPr id="191"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sp>
        <p:nvSpPr>
          <p:cNvPr id="192" name="Topic modeling using LDA…"/>
          <p:cNvSpPr txBox="1"/>
          <p:nvPr/>
        </p:nvSpPr>
        <p:spPr>
          <a:xfrm>
            <a:off x="1776412" y="1189037"/>
            <a:ext cx="5556251" cy="14973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914400">
              <a:defRPr sz="2400"/>
            </a:pPr>
            <a:r>
              <a:t>Topic modeling using LDA </a:t>
            </a:r>
          </a:p>
          <a:p>
            <a:pPr algn="ctr" defTabSz="914400">
              <a:defRPr sz="2400"/>
            </a:pPr>
          </a:p>
          <a:p>
            <a:pPr algn="ctr" defTabSz="914400">
              <a:defRPr sz="2400"/>
            </a:pPr>
          </a:p>
          <a:p>
            <a:pPr algn="ctr" defTabSz="914400">
              <a:defRPr sz="2400"/>
            </a:pPr>
            <a:r>
              <a:t>Determining optimal k-value</a:t>
            </a:r>
          </a:p>
        </p:txBody>
      </p:sp>
      <p:grpSp>
        <p:nvGrpSpPr>
          <p:cNvPr id="195" name="Group"/>
          <p:cNvGrpSpPr/>
          <p:nvPr/>
        </p:nvGrpSpPr>
        <p:grpSpPr>
          <a:xfrm>
            <a:off x="177799" y="3057524"/>
            <a:ext cx="4732339" cy="1038047"/>
            <a:chOff x="0" y="0"/>
            <a:chExt cx="4732337" cy="1038045"/>
          </a:xfrm>
        </p:grpSpPr>
        <p:sp>
          <p:nvSpPr>
            <p:cNvPr id="193" name="Optimal k-value: 10"/>
            <p:cNvSpPr txBox="1"/>
            <p:nvPr/>
          </p:nvSpPr>
          <p:spPr>
            <a:xfrm>
              <a:off x="1462716" y="757246"/>
              <a:ext cx="3269622" cy="28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1400"/>
              </a:lvl1pPr>
            </a:lstStyle>
            <a:p>
              <a:pPr/>
              <a:r>
                <a:t>Optimal k-value: 10</a:t>
              </a:r>
            </a:p>
          </p:txBody>
        </p:sp>
        <p:sp>
          <p:nvSpPr>
            <p:cNvPr id="194" name="Tweets Mentioning Burger King"/>
            <p:cNvSpPr txBox="1"/>
            <p:nvPr/>
          </p:nvSpPr>
          <p:spPr>
            <a:xfrm>
              <a:off x="0" y="0"/>
              <a:ext cx="4459105"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2000"/>
              </a:lvl1pPr>
            </a:lstStyle>
            <a:p>
              <a:pPr/>
              <a:r>
                <a:t>Tweets Mentioning Burger King</a:t>
              </a:r>
            </a:p>
          </p:txBody>
        </p:sp>
      </p:grpSp>
      <p:grpSp>
        <p:nvGrpSpPr>
          <p:cNvPr id="198" name="Group"/>
          <p:cNvGrpSpPr/>
          <p:nvPr/>
        </p:nvGrpSpPr>
        <p:grpSpPr>
          <a:xfrm>
            <a:off x="5722937" y="3062287"/>
            <a:ext cx="4457701" cy="1039740"/>
            <a:chOff x="0" y="0"/>
            <a:chExt cx="4457700" cy="1039738"/>
          </a:xfrm>
        </p:grpSpPr>
        <p:sp>
          <p:nvSpPr>
            <p:cNvPr id="196" name="Optimal k-value: 11"/>
            <p:cNvSpPr txBox="1"/>
            <p:nvPr/>
          </p:nvSpPr>
          <p:spPr>
            <a:xfrm>
              <a:off x="375397" y="758939"/>
              <a:ext cx="3268593" cy="28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1400"/>
              </a:lvl1pPr>
            </a:lstStyle>
            <a:p>
              <a:pPr/>
              <a:r>
                <a:t>Optimal k-value: 11</a:t>
              </a:r>
            </a:p>
          </p:txBody>
        </p:sp>
        <p:sp>
          <p:nvSpPr>
            <p:cNvPr id="197" name="Burger King Tweets"/>
            <p:cNvSpPr txBox="1"/>
            <p:nvPr/>
          </p:nvSpPr>
          <p:spPr>
            <a:xfrm>
              <a:off x="0" y="0"/>
              <a:ext cx="4457700"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2000"/>
              </a:lvl1pPr>
            </a:lstStyle>
            <a:p>
              <a:pPr/>
              <a:r>
                <a:t>Burger King Tweets</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image.png" descr="image.png"/>
          <p:cNvPicPr>
            <a:picLocks noChangeAspect="1"/>
          </p:cNvPicPr>
          <p:nvPr/>
        </p:nvPicPr>
        <p:blipFill>
          <a:blip r:embed="rId2">
            <a:extLst/>
          </a:blip>
          <a:stretch>
            <a:fillRect/>
          </a:stretch>
        </p:blipFill>
        <p:spPr>
          <a:xfrm>
            <a:off x="5253037" y="2320925"/>
            <a:ext cx="3711576" cy="3403600"/>
          </a:xfrm>
          <a:prstGeom prst="rect">
            <a:avLst/>
          </a:prstGeom>
          <a:ln w="12700">
            <a:miter lim="400000"/>
          </a:ln>
        </p:spPr>
      </p:pic>
      <p:sp>
        <p:nvSpPr>
          <p:cNvPr id="201"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sp>
        <p:nvSpPr>
          <p:cNvPr id="202" name="Topic modeling using LDA"/>
          <p:cNvSpPr txBox="1"/>
          <p:nvPr/>
        </p:nvSpPr>
        <p:spPr>
          <a:xfrm>
            <a:off x="1776412" y="1189037"/>
            <a:ext cx="5556251" cy="760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2400"/>
            </a:lvl1pPr>
          </a:lstStyle>
          <a:p>
            <a:pPr/>
            <a:r>
              <a:t>Topic modeling using LDA </a:t>
            </a:r>
          </a:p>
        </p:txBody>
      </p:sp>
      <p:sp>
        <p:nvSpPr>
          <p:cNvPr id="203" name="Tweets Mentioning Burger King Topics:…"/>
          <p:cNvSpPr txBox="1"/>
          <p:nvPr/>
        </p:nvSpPr>
        <p:spPr>
          <a:xfrm>
            <a:off x="320675" y="2081212"/>
            <a:ext cx="5197475" cy="38382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r>
              <a:t>Tweets Mentioning Burger King Topics:</a:t>
            </a:r>
            <a:br/>
          </a:p>
          <a:p>
            <a:pPr defTabSz="914400">
              <a:buSzPct val="100000"/>
              <a:buAutoNum type="arabicPeriod" startAt="1"/>
            </a:pPr>
            <a:r>
              <a:t>Burger King timing sucks</a:t>
            </a:r>
          </a:p>
          <a:p>
            <a:pPr defTabSz="914400">
              <a:buSzPct val="100000"/>
              <a:buAutoNum type="arabicPeriod" startAt="1"/>
            </a:pPr>
            <a:r>
              <a:t>Burger King is like McDonald's and Wendy's today</a:t>
            </a:r>
          </a:p>
          <a:p>
            <a:pPr defTabSz="914400">
              <a:buSzPct val="100000"/>
              <a:buAutoNum type="arabicPeriod" startAt="1"/>
            </a:pPr>
            <a:r>
              <a:t>McDonald's and Wendy's mad customers want food</a:t>
            </a:r>
          </a:p>
          <a:p>
            <a:pPr defTabSz="914400">
              <a:buSzPct val="100000"/>
              <a:buAutoNum type="arabicPeriod" startAt="1"/>
            </a:pPr>
            <a:r>
              <a:t>Folha commercials and Arkansas fire car explodes</a:t>
            </a:r>
          </a:p>
          <a:p>
            <a:pPr defTabSz="914400">
              <a:buSzPct val="100000"/>
              <a:buAutoNum type="arabicPeriod" startAt="1"/>
            </a:pPr>
            <a:r>
              <a:t>Burger King mentions in Portuegese community</a:t>
            </a:r>
          </a:p>
          <a:p>
            <a:pPr defTabSz="914400">
              <a:buSzPct val="100000"/>
              <a:buAutoNum type="arabicPeriod" startAt="1"/>
            </a:pPr>
            <a:r>
              <a:t>Sunset in Bali</a:t>
            </a:r>
          </a:p>
          <a:p>
            <a:pPr defTabSz="914400">
              <a:buSzPct val="100000"/>
              <a:buAutoNum type="arabicPeriod" startAt="1"/>
            </a:pPr>
            <a:r>
              <a:t>Brie Larson pictures or Captain Marvel wearing crown</a:t>
            </a:r>
          </a:p>
          <a:p>
            <a:pPr defTabSz="914400">
              <a:buSzPct val="100000"/>
              <a:buAutoNum type="arabicPeriod" startAt="1"/>
            </a:pPr>
            <a:r>
              <a:t>There is fire in the drive thru</a:t>
            </a:r>
          </a:p>
          <a:p>
            <a:pPr defTabSz="914400">
              <a:buSzPct val="100000"/>
              <a:buAutoNum type="arabicPeriod" startAt="1"/>
            </a:pPr>
            <a:r>
              <a:t>Barstoolsports posts</a:t>
            </a:r>
          </a:p>
          <a:p>
            <a:pPr defTabSz="914400">
              <a:buSzPct val="100000"/>
              <a:buAutoNum type="arabicPeriod" startAt="1"/>
            </a:pPr>
            <a:r>
              <a:t>Burger King mentions in Italian community</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image.png" descr="image.png"/>
          <p:cNvPicPr>
            <a:picLocks noChangeAspect="1"/>
          </p:cNvPicPr>
          <p:nvPr/>
        </p:nvPicPr>
        <p:blipFill>
          <a:blip r:embed="rId2">
            <a:extLst/>
          </a:blip>
          <a:stretch>
            <a:fillRect/>
          </a:stretch>
        </p:blipFill>
        <p:spPr>
          <a:xfrm>
            <a:off x="5273675" y="2474912"/>
            <a:ext cx="3775075" cy="3562351"/>
          </a:xfrm>
          <a:prstGeom prst="rect">
            <a:avLst/>
          </a:prstGeom>
          <a:ln w="12700">
            <a:miter lim="400000"/>
          </a:ln>
        </p:spPr>
      </p:pic>
      <p:sp>
        <p:nvSpPr>
          <p:cNvPr id="206"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sp>
        <p:nvSpPr>
          <p:cNvPr id="207" name="Topic modeling using LDA"/>
          <p:cNvSpPr txBox="1"/>
          <p:nvPr/>
        </p:nvSpPr>
        <p:spPr>
          <a:xfrm>
            <a:off x="1776412" y="1189037"/>
            <a:ext cx="5556251" cy="760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2400"/>
            </a:lvl1pPr>
          </a:lstStyle>
          <a:p>
            <a:pPr/>
            <a:r>
              <a:t>Topic modeling using LDA </a:t>
            </a:r>
          </a:p>
        </p:txBody>
      </p:sp>
      <p:sp>
        <p:nvSpPr>
          <p:cNvPr id="208" name="Burger King Tweets Topics:…"/>
          <p:cNvSpPr txBox="1"/>
          <p:nvPr/>
        </p:nvSpPr>
        <p:spPr>
          <a:xfrm>
            <a:off x="201612" y="2320925"/>
            <a:ext cx="5354638" cy="3856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sz="1600"/>
            </a:pPr>
            <a:r>
              <a:t>Burger King Tweets Topics:</a:t>
            </a:r>
          </a:p>
          <a:p>
            <a:pPr defTabSz="914400">
              <a:defRPr sz="1600"/>
            </a:pPr>
          </a:p>
          <a:p>
            <a:pPr defTabSz="914400">
              <a:buSzPct val="100000"/>
              <a:buAutoNum type="arabicPeriod" startAt="1"/>
              <a:defRPr sz="1600"/>
            </a:pPr>
            <a:r>
              <a:t>Sorry to hear the situation</a:t>
            </a:r>
          </a:p>
          <a:p>
            <a:pPr defTabSz="914400">
              <a:buSzPct val="100000"/>
              <a:buAutoNum type="arabicPeriod" startAt="1"/>
              <a:defRPr sz="1600"/>
            </a:pPr>
            <a:r>
              <a:t>One day, people could see Kevin Abstract the rapper</a:t>
            </a:r>
          </a:p>
          <a:p>
            <a:pPr defTabSz="914400">
              <a:buSzPct val="100000"/>
              <a:buAutoNum type="arabicPeriod" startAt="1"/>
              <a:defRPr sz="1600"/>
            </a:pPr>
            <a:r>
              <a:t>Please contact the store location and sorry to hear what happened</a:t>
            </a:r>
          </a:p>
          <a:p>
            <a:pPr defTabSz="914400">
              <a:buSzPct val="100000"/>
              <a:buAutoNum type="arabicPeriod" startAt="1"/>
              <a:defRPr sz="1600"/>
            </a:pPr>
            <a:r>
              <a:t>Assistance needed in the Burger King store location</a:t>
            </a:r>
          </a:p>
          <a:p>
            <a:pPr defTabSz="914400">
              <a:buSzPct val="100000"/>
              <a:buAutoNum type="arabicPeriod" startAt="1"/>
              <a:defRPr sz="1600"/>
            </a:pPr>
            <a:r>
              <a:t>Burger King needs to resolve asap in this store location</a:t>
            </a:r>
          </a:p>
          <a:p>
            <a:pPr defTabSz="914400">
              <a:buSzPct val="100000"/>
              <a:buAutoNum type="arabicPeriod" startAt="1"/>
              <a:defRPr sz="1600"/>
            </a:pPr>
            <a:r>
              <a:t>Expect some quality at this location and please allow us to make it right and contact us</a:t>
            </a:r>
          </a:p>
          <a:p>
            <a:pPr defTabSz="914400">
              <a:buSzPct val="100000"/>
              <a:buAutoNum type="arabicPeriod" startAt="1"/>
              <a:defRPr sz="1600"/>
            </a:pPr>
            <a:r>
              <a:t>Love whopper and order and management team and experience</a:t>
            </a:r>
          </a:p>
          <a:p>
            <a:pPr defTabSz="914400">
              <a:buSzPct val="100000"/>
              <a:buAutoNum type="arabicPeriod" startAt="1"/>
              <a:defRPr sz="1600"/>
            </a:pPr>
            <a:r>
              <a:t>Thank you for bringing up the attention to us</a:t>
            </a:r>
          </a:p>
          <a:p>
            <a:pPr defTabSz="914400">
              <a:buSzPct val="100000"/>
              <a:buAutoNum type="arabicPeriod" startAt="1"/>
              <a:defRPr sz="1600"/>
            </a:pPr>
            <a:r>
              <a:t>Sending thanks</a:t>
            </a:r>
          </a:p>
          <a:p>
            <a:pPr defTabSz="914400">
              <a:buSzPct val="100000"/>
              <a:buAutoNum type="arabicPeriod" startAt="1"/>
              <a:defRPr sz="1600"/>
            </a:pPr>
            <a:r>
              <a:t>Please contact the information by email</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png" descr="image.png"/>
          <p:cNvPicPr>
            <a:picLocks noChangeAspect="1"/>
          </p:cNvPicPr>
          <p:nvPr/>
        </p:nvPicPr>
        <p:blipFill>
          <a:blip r:embed="rId2">
            <a:extLst/>
          </a:blip>
          <a:stretch>
            <a:fillRect/>
          </a:stretch>
        </p:blipFill>
        <p:spPr>
          <a:xfrm>
            <a:off x="704850" y="3813175"/>
            <a:ext cx="2979738" cy="2979738"/>
          </a:xfrm>
          <a:prstGeom prst="rect">
            <a:avLst/>
          </a:prstGeom>
          <a:ln w="12700">
            <a:miter lim="400000"/>
          </a:ln>
        </p:spPr>
      </p:pic>
      <p:pic>
        <p:nvPicPr>
          <p:cNvPr id="211" name="image.png" descr="image.png"/>
          <p:cNvPicPr>
            <a:picLocks noChangeAspect="1"/>
          </p:cNvPicPr>
          <p:nvPr/>
        </p:nvPicPr>
        <p:blipFill>
          <a:blip r:embed="rId3">
            <a:extLst/>
          </a:blip>
          <a:stretch>
            <a:fillRect/>
          </a:stretch>
        </p:blipFill>
        <p:spPr>
          <a:xfrm>
            <a:off x="704850" y="993775"/>
            <a:ext cx="3587750" cy="3587750"/>
          </a:xfrm>
          <a:prstGeom prst="rect">
            <a:avLst/>
          </a:prstGeom>
          <a:ln w="12700">
            <a:miter lim="400000"/>
          </a:ln>
        </p:spPr>
      </p:pic>
      <p:sp>
        <p:nvSpPr>
          <p:cNvPr id="212" name="Burger King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Burger King Twitter Analysis Findings / Results</a:t>
            </a:r>
          </a:p>
        </p:txBody>
      </p:sp>
      <p:pic>
        <p:nvPicPr>
          <p:cNvPr id="213" name="image.png" descr="image.png"/>
          <p:cNvPicPr>
            <a:picLocks noChangeAspect="1"/>
          </p:cNvPicPr>
          <p:nvPr/>
        </p:nvPicPr>
        <p:blipFill>
          <a:blip r:embed="rId4">
            <a:extLst/>
          </a:blip>
          <a:stretch>
            <a:fillRect/>
          </a:stretch>
        </p:blipFill>
        <p:spPr>
          <a:xfrm>
            <a:off x="4330700" y="4657725"/>
            <a:ext cx="4733925" cy="2025650"/>
          </a:xfrm>
          <a:prstGeom prst="rect">
            <a:avLst/>
          </a:prstGeom>
          <a:ln w="12700">
            <a:miter lim="400000"/>
          </a:ln>
        </p:spPr>
      </p:pic>
      <p:pic>
        <p:nvPicPr>
          <p:cNvPr id="214" name="image.png" descr="image.png"/>
          <p:cNvPicPr>
            <a:picLocks noChangeAspect="1"/>
          </p:cNvPicPr>
          <p:nvPr/>
        </p:nvPicPr>
        <p:blipFill>
          <a:blip r:embed="rId5">
            <a:extLst/>
          </a:blip>
          <a:stretch>
            <a:fillRect/>
          </a:stretch>
        </p:blipFill>
        <p:spPr>
          <a:xfrm>
            <a:off x="5362575" y="993775"/>
            <a:ext cx="3454400" cy="3454400"/>
          </a:xfrm>
          <a:prstGeom prst="rect">
            <a:avLst/>
          </a:prstGeom>
          <a:ln w="12700">
            <a:miter lim="400000"/>
          </a:ln>
        </p:spPr>
      </p:pic>
      <p:sp>
        <p:nvSpPr>
          <p:cNvPr id="215" name="Network Analysis"/>
          <p:cNvSpPr txBox="1"/>
          <p:nvPr/>
        </p:nvSpPr>
        <p:spPr>
          <a:xfrm>
            <a:off x="3508375" y="1084262"/>
            <a:ext cx="5556250"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Network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sp>
        <p:nvSpPr>
          <p:cNvPr id="218" name="Descriptive and Content Analysis"/>
          <p:cNvSpPr txBox="1"/>
          <p:nvPr/>
        </p:nvSpPr>
        <p:spPr>
          <a:xfrm>
            <a:off x="2514600" y="1092200"/>
            <a:ext cx="5556250"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Descriptive and Content Analysis</a:t>
            </a:r>
          </a:p>
        </p:txBody>
      </p:sp>
      <p:pic>
        <p:nvPicPr>
          <p:cNvPr id="219" name="image.png" descr="image.png"/>
          <p:cNvPicPr>
            <a:picLocks noChangeAspect="1"/>
          </p:cNvPicPr>
          <p:nvPr/>
        </p:nvPicPr>
        <p:blipFill>
          <a:blip r:embed="rId2">
            <a:extLst/>
          </a:blip>
          <a:stretch>
            <a:fillRect/>
          </a:stretch>
        </p:blipFill>
        <p:spPr>
          <a:xfrm>
            <a:off x="4611687" y="4230687"/>
            <a:ext cx="4346576" cy="2579688"/>
          </a:xfrm>
          <a:prstGeom prst="rect">
            <a:avLst/>
          </a:prstGeom>
          <a:ln w="12700">
            <a:miter lim="400000"/>
          </a:ln>
        </p:spPr>
      </p:pic>
      <p:pic>
        <p:nvPicPr>
          <p:cNvPr id="220" name="image.png" descr="image.png"/>
          <p:cNvPicPr>
            <a:picLocks noChangeAspect="1"/>
          </p:cNvPicPr>
          <p:nvPr/>
        </p:nvPicPr>
        <p:blipFill>
          <a:blip r:embed="rId3">
            <a:extLst/>
          </a:blip>
          <a:stretch>
            <a:fillRect/>
          </a:stretch>
        </p:blipFill>
        <p:spPr>
          <a:xfrm>
            <a:off x="4748212" y="1625600"/>
            <a:ext cx="4270376" cy="2551113"/>
          </a:xfrm>
          <a:prstGeom prst="rect">
            <a:avLst/>
          </a:prstGeom>
          <a:ln w="12700">
            <a:miter lim="400000"/>
          </a:ln>
        </p:spPr>
      </p:pic>
      <p:pic>
        <p:nvPicPr>
          <p:cNvPr id="221" name="image.png" descr="image.png"/>
          <p:cNvPicPr>
            <a:picLocks noChangeAspect="1"/>
          </p:cNvPicPr>
          <p:nvPr/>
        </p:nvPicPr>
        <p:blipFill>
          <a:blip r:embed="rId4">
            <a:extLst/>
          </a:blip>
          <a:srcRect l="10919" t="24200" r="9237" b="28178"/>
          <a:stretch>
            <a:fillRect/>
          </a:stretch>
        </p:blipFill>
        <p:spPr>
          <a:xfrm>
            <a:off x="166687" y="4230687"/>
            <a:ext cx="4405313" cy="2627313"/>
          </a:xfrm>
          <a:prstGeom prst="rect">
            <a:avLst/>
          </a:prstGeom>
          <a:ln w="12700">
            <a:miter lim="400000"/>
          </a:ln>
        </p:spPr>
      </p:pic>
      <p:pic>
        <p:nvPicPr>
          <p:cNvPr id="222" name="image.png" descr="image.png"/>
          <p:cNvPicPr>
            <a:picLocks noChangeAspect="1"/>
          </p:cNvPicPr>
          <p:nvPr/>
        </p:nvPicPr>
        <p:blipFill>
          <a:blip r:embed="rId5">
            <a:extLst/>
          </a:blip>
          <a:srcRect l="10612" t="23796" r="6167" b="28581"/>
          <a:stretch>
            <a:fillRect/>
          </a:stretch>
        </p:blipFill>
        <p:spPr>
          <a:xfrm>
            <a:off x="217487" y="1631949"/>
            <a:ext cx="4592638" cy="262731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sp>
        <p:nvSpPr>
          <p:cNvPr id="225" name="Descriptive and Content Analysis"/>
          <p:cNvSpPr txBox="1"/>
          <p:nvPr/>
        </p:nvSpPr>
        <p:spPr>
          <a:xfrm>
            <a:off x="2514600" y="1092200"/>
            <a:ext cx="5556250"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Descriptive and Content Analysis</a:t>
            </a:r>
          </a:p>
        </p:txBody>
      </p:sp>
      <p:pic>
        <p:nvPicPr>
          <p:cNvPr id="226" name="image.png" descr="image.png"/>
          <p:cNvPicPr>
            <a:picLocks noChangeAspect="1"/>
          </p:cNvPicPr>
          <p:nvPr/>
        </p:nvPicPr>
        <p:blipFill>
          <a:blip r:embed="rId3">
            <a:extLst/>
          </a:blip>
          <a:stretch>
            <a:fillRect/>
          </a:stretch>
        </p:blipFill>
        <p:spPr>
          <a:xfrm>
            <a:off x="1924050" y="1746250"/>
            <a:ext cx="5295900" cy="3365500"/>
          </a:xfrm>
          <a:prstGeom prst="rect">
            <a:avLst/>
          </a:prstGeom>
          <a:ln w="12700">
            <a:miter lim="400000"/>
          </a:ln>
        </p:spPr>
      </p:pic>
      <p:pic>
        <p:nvPicPr>
          <p:cNvPr id="227" name="image.png" descr="image.png"/>
          <p:cNvPicPr>
            <a:picLocks noChangeAspect="1"/>
          </p:cNvPicPr>
          <p:nvPr/>
        </p:nvPicPr>
        <p:blipFill>
          <a:blip r:embed="rId4">
            <a:extLst/>
          </a:blip>
          <a:stretch>
            <a:fillRect/>
          </a:stretch>
        </p:blipFill>
        <p:spPr>
          <a:xfrm>
            <a:off x="177800" y="5586412"/>
            <a:ext cx="8788400" cy="4730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sp>
        <p:nvSpPr>
          <p:cNvPr id="232" name="Descriptive and Content Analysis"/>
          <p:cNvSpPr txBox="1"/>
          <p:nvPr/>
        </p:nvSpPr>
        <p:spPr>
          <a:xfrm>
            <a:off x="2514600" y="1092200"/>
            <a:ext cx="5556250"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Descriptive and Content Analysis</a:t>
            </a:r>
          </a:p>
        </p:txBody>
      </p:sp>
      <p:pic>
        <p:nvPicPr>
          <p:cNvPr id="233" name="image.png" descr="image.png"/>
          <p:cNvPicPr>
            <a:picLocks noChangeAspect="1"/>
          </p:cNvPicPr>
          <p:nvPr/>
        </p:nvPicPr>
        <p:blipFill>
          <a:blip r:embed="rId3">
            <a:extLst/>
          </a:blip>
          <a:stretch>
            <a:fillRect/>
          </a:stretch>
        </p:blipFill>
        <p:spPr>
          <a:xfrm>
            <a:off x="136525" y="2514600"/>
            <a:ext cx="4387850" cy="2498725"/>
          </a:xfrm>
          <a:prstGeom prst="rect">
            <a:avLst/>
          </a:prstGeom>
          <a:ln w="12700">
            <a:miter lim="400000"/>
          </a:ln>
        </p:spPr>
      </p:pic>
      <p:pic>
        <p:nvPicPr>
          <p:cNvPr id="234" name="image.png" descr="image.png"/>
          <p:cNvPicPr>
            <a:picLocks noChangeAspect="1"/>
          </p:cNvPicPr>
          <p:nvPr/>
        </p:nvPicPr>
        <p:blipFill>
          <a:blip r:embed="rId4">
            <a:extLst/>
          </a:blip>
          <a:stretch>
            <a:fillRect/>
          </a:stretch>
        </p:blipFill>
        <p:spPr>
          <a:xfrm>
            <a:off x="5092700" y="2514600"/>
            <a:ext cx="3914775" cy="24987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sp>
        <p:nvSpPr>
          <p:cNvPr id="239" name="Sentiment Analysis"/>
          <p:cNvSpPr txBox="1"/>
          <p:nvPr/>
        </p:nvSpPr>
        <p:spPr>
          <a:xfrm>
            <a:off x="3186112" y="1119187"/>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Sentiment Analysis</a:t>
            </a:r>
          </a:p>
        </p:txBody>
      </p:sp>
      <p:pic>
        <p:nvPicPr>
          <p:cNvPr id="240" name="image.png" descr="image.png"/>
          <p:cNvPicPr>
            <a:picLocks noChangeAspect="1"/>
          </p:cNvPicPr>
          <p:nvPr/>
        </p:nvPicPr>
        <p:blipFill>
          <a:blip r:embed="rId3">
            <a:extLst/>
          </a:blip>
          <a:stretch>
            <a:fillRect/>
          </a:stretch>
        </p:blipFill>
        <p:spPr>
          <a:xfrm>
            <a:off x="5102225" y="2327275"/>
            <a:ext cx="3732213" cy="2728913"/>
          </a:xfrm>
          <a:prstGeom prst="rect">
            <a:avLst/>
          </a:prstGeom>
          <a:ln w="12700">
            <a:miter lim="400000"/>
          </a:ln>
        </p:spPr>
      </p:pic>
      <p:pic>
        <p:nvPicPr>
          <p:cNvPr id="241" name="image.png" descr="image.png"/>
          <p:cNvPicPr>
            <a:picLocks noChangeAspect="1"/>
          </p:cNvPicPr>
          <p:nvPr/>
        </p:nvPicPr>
        <p:blipFill>
          <a:blip r:embed="rId4">
            <a:extLst/>
          </a:blip>
          <a:stretch>
            <a:fillRect/>
          </a:stretch>
        </p:blipFill>
        <p:spPr>
          <a:xfrm>
            <a:off x="309562" y="2327275"/>
            <a:ext cx="3778251" cy="27289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sp>
        <p:nvSpPr>
          <p:cNvPr id="246" name="Sentiment Analysis"/>
          <p:cNvSpPr txBox="1"/>
          <p:nvPr/>
        </p:nvSpPr>
        <p:spPr>
          <a:xfrm>
            <a:off x="3186112" y="1119187"/>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Sentiment Analysis</a:t>
            </a:r>
          </a:p>
        </p:txBody>
      </p:sp>
      <p:pic>
        <p:nvPicPr>
          <p:cNvPr id="247" name="image.png" descr="image.png"/>
          <p:cNvPicPr>
            <a:picLocks noChangeAspect="1"/>
          </p:cNvPicPr>
          <p:nvPr/>
        </p:nvPicPr>
        <p:blipFill>
          <a:blip r:embed="rId2">
            <a:extLst/>
          </a:blip>
          <a:srcRect l="10653" t="23059" r="8314" b="29042"/>
          <a:stretch>
            <a:fillRect/>
          </a:stretch>
        </p:blipFill>
        <p:spPr>
          <a:xfrm>
            <a:off x="4611687" y="1552575"/>
            <a:ext cx="4348164" cy="2570163"/>
          </a:xfrm>
          <a:prstGeom prst="rect">
            <a:avLst/>
          </a:prstGeom>
          <a:ln w="12700">
            <a:miter lim="400000"/>
          </a:ln>
        </p:spPr>
      </p:pic>
      <p:pic>
        <p:nvPicPr>
          <p:cNvPr id="248" name="image.png" descr="image.png"/>
          <p:cNvPicPr>
            <a:picLocks noChangeAspect="1"/>
          </p:cNvPicPr>
          <p:nvPr/>
        </p:nvPicPr>
        <p:blipFill>
          <a:blip r:embed="rId3">
            <a:extLst/>
          </a:blip>
          <a:srcRect l="10194" t="23059" r="8773" b="28581"/>
          <a:stretch>
            <a:fillRect/>
          </a:stretch>
        </p:blipFill>
        <p:spPr>
          <a:xfrm>
            <a:off x="184149" y="4097337"/>
            <a:ext cx="4348164" cy="2595564"/>
          </a:xfrm>
          <a:prstGeom prst="rect">
            <a:avLst/>
          </a:prstGeom>
          <a:ln w="12700">
            <a:miter lim="400000"/>
          </a:ln>
        </p:spPr>
      </p:pic>
      <p:pic>
        <p:nvPicPr>
          <p:cNvPr id="249" name="image.png" descr="image.png"/>
          <p:cNvPicPr>
            <a:picLocks noChangeAspect="1"/>
          </p:cNvPicPr>
          <p:nvPr/>
        </p:nvPicPr>
        <p:blipFill>
          <a:blip r:embed="rId4">
            <a:extLst/>
          </a:blip>
          <a:srcRect l="10653" t="23059" r="8314" b="29042"/>
          <a:stretch>
            <a:fillRect/>
          </a:stretch>
        </p:blipFill>
        <p:spPr>
          <a:xfrm>
            <a:off x="4668837" y="4122737"/>
            <a:ext cx="4349751" cy="2570163"/>
          </a:xfrm>
          <a:prstGeom prst="rect">
            <a:avLst/>
          </a:prstGeom>
          <a:ln w="12700">
            <a:miter lim="400000"/>
          </a:ln>
        </p:spPr>
      </p:pic>
      <p:pic>
        <p:nvPicPr>
          <p:cNvPr id="250" name="image.png" descr="image.png"/>
          <p:cNvPicPr>
            <a:picLocks noChangeAspect="1"/>
          </p:cNvPicPr>
          <p:nvPr/>
        </p:nvPicPr>
        <p:blipFill>
          <a:blip r:embed="rId5">
            <a:extLst/>
          </a:blip>
          <a:srcRect l="10501" t="23059" r="8467" b="29348"/>
          <a:stretch>
            <a:fillRect/>
          </a:stretch>
        </p:blipFill>
        <p:spPr>
          <a:xfrm>
            <a:off x="184149" y="1500187"/>
            <a:ext cx="4348164" cy="255428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sp>
        <p:nvSpPr>
          <p:cNvPr id="253" name="Sentiment Analysis"/>
          <p:cNvSpPr txBox="1"/>
          <p:nvPr/>
        </p:nvSpPr>
        <p:spPr>
          <a:xfrm>
            <a:off x="3186112" y="1119187"/>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Sentiment Analysis</a:t>
            </a:r>
          </a:p>
        </p:txBody>
      </p:sp>
      <p:pic>
        <p:nvPicPr>
          <p:cNvPr id="254" name="image.png" descr="image.png"/>
          <p:cNvPicPr>
            <a:picLocks noChangeAspect="1"/>
          </p:cNvPicPr>
          <p:nvPr/>
        </p:nvPicPr>
        <p:blipFill>
          <a:blip r:embed="rId2">
            <a:extLst/>
          </a:blip>
          <a:stretch>
            <a:fillRect/>
          </a:stretch>
        </p:blipFill>
        <p:spPr>
          <a:xfrm>
            <a:off x="4532312" y="4435475"/>
            <a:ext cx="3897313" cy="2312988"/>
          </a:xfrm>
          <a:prstGeom prst="rect">
            <a:avLst/>
          </a:prstGeom>
          <a:ln w="12700">
            <a:miter lim="400000"/>
          </a:ln>
        </p:spPr>
      </p:pic>
      <p:pic>
        <p:nvPicPr>
          <p:cNvPr id="255" name="image.png" descr="image.png"/>
          <p:cNvPicPr>
            <a:picLocks noChangeAspect="1"/>
          </p:cNvPicPr>
          <p:nvPr/>
        </p:nvPicPr>
        <p:blipFill>
          <a:blip r:embed="rId3">
            <a:extLst/>
          </a:blip>
          <a:stretch>
            <a:fillRect/>
          </a:stretch>
        </p:blipFill>
        <p:spPr>
          <a:xfrm>
            <a:off x="311150" y="4435475"/>
            <a:ext cx="3959225" cy="2312988"/>
          </a:xfrm>
          <a:prstGeom prst="rect">
            <a:avLst/>
          </a:prstGeom>
          <a:ln w="12700">
            <a:miter lim="400000"/>
          </a:ln>
        </p:spPr>
      </p:pic>
      <p:pic>
        <p:nvPicPr>
          <p:cNvPr id="256" name="image.png" descr="image.png"/>
          <p:cNvPicPr>
            <a:picLocks noChangeAspect="1"/>
          </p:cNvPicPr>
          <p:nvPr/>
        </p:nvPicPr>
        <p:blipFill>
          <a:blip r:embed="rId4">
            <a:extLst/>
          </a:blip>
          <a:stretch>
            <a:fillRect/>
          </a:stretch>
        </p:blipFill>
        <p:spPr>
          <a:xfrm>
            <a:off x="4270375" y="1947862"/>
            <a:ext cx="4302125" cy="2312988"/>
          </a:xfrm>
          <a:prstGeom prst="rect">
            <a:avLst/>
          </a:prstGeom>
          <a:ln w="12700">
            <a:miter lim="400000"/>
          </a:ln>
        </p:spPr>
      </p:pic>
      <p:pic>
        <p:nvPicPr>
          <p:cNvPr id="257" name="image.png" descr="image.png"/>
          <p:cNvPicPr>
            <a:picLocks noChangeAspect="1"/>
          </p:cNvPicPr>
          <p:nvPr/>
        </p:nvPicPr>
        <p:blipFill>
          <a:blip r:embed="rId5">
            <a:extLst/>
          </a:blip>
          <a:stretch>
            <a:fillRect/>
          </a:stretch>
        </p:blipFill>
        <p:spPr>
          <a:xfrm>
            <a:off x="254000" y="1947862"/>
            <a:ext cx="4318000" cy="23129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Business Problem &amp; Approach"/>
          <p:cNvSpPr txBox="1"/>
          <p:nvPr>
            <p:ph type="title" idx="4294967295"/>
          </p:nvPr>
        </p:nvSpPr>
        <p:spPr>
          <a:xfrm>
            <a:off x="493712" y="500062"/>
            <a:ext cx="8078788" cy="1657351"/>
          </a:xfrm>
          <a:prstGeom prst="rect">
            <a:avLst/>
          </a:prstGeom>
        </p:spPr>
        <p:txBody>
          <a:bodyPr>
            <a:normAutofit fontScale="100000" lnSpcReduction="0"/>
          </a:bodyPr>
          <a:lstStyle>
            <a:lvl1pPr>
              <a:defRPr sz="4000"/>
            </a:lvl1pPr>
          </a:lstStyle>
          <a:p>
            <a:pPr/>
            <a:r>
              <a:t>Business Problem &amp; Approach</a:t>
            </a:r>
          </a:p>
        </p:txBody>
      </p:sp>
      <p:sp>
        <p:nvSpPr>
          <p:cNvPr id="66" name="In this project, I am interested in finding the answers from these questions:…"/>
          <p:cNvSpPr txBox="1"/>
          <p:nvPr>
            <p:ph type="body" idx="4294967295"/>
          </p:nvPr>
        </p:nvSpPr>
        <p:spPr>
          <a:xfrm>
            <a:off x="506412" y="1993900"/>
            <a:ext cx="8293101" cy="4435475"/>
          </a:xfrm>
          <a:prstGeom prst="rect">
            <a:avLst/>
          </a:prstGeom>
        </p:spPr>
        <p:txBody>
          <a:bodyPr>
            <a:normAutofit fontScale="100000" lnSpcReduction="0"/>
          </a:bodyPr>
          <a:lstStyle/>
          <a:p>
            <a:pPr marL="0" indent="0">
              <a:buSzTx/>
              <a:buNone/>
              <a:defRPr sz="2000"/>
            </a:pPr>
            <a:r>
              <a:t>In this project, I am interested in finding the answers from these questions:</a:t>
            </a:r>
            <a:br/>
          </a:p>
          <a:p>
            <a:pPr lvl="2" marL="547687" indent="-547687">
              <a:lnSpc>
                <a:spcPct val="100000"/>
              </a:lnSpc>
              <a:spcBef>
                <a:spcPts val="0"/>
              </a:spcBef>
              <a:buChar char="•"/>
              <a:defRPr sz="1800"/>
            </a:pPr>
            <a:r>
              <a:t>What are the promotions offered through each company’s Twitter account?</a:t>
            </a:r>
          </a:p>
          <a:p>
            <a:pPr lvl="2" marL="547687" indent="-547687">
              <a:lnSpc>
                <a:spcPct val="100000"/>
              </a:lnSpc>
              <a:spcBef>
                <a:spcPts val="0"/>
              </a:spcBef>
              <a:buChar char="•"/>
              <a:defRPr sz="1800"/>
            </a:pPr>
            <a:r>
              <a:t>What is each company mostly talking about from their tweets?</a:t>
            </a:r>
          </a:p>
          <a:p>
            <a:pPr lvl="2" marL="547687" indent="-547687">
              <a:lnSpc>
                <a:spcPct val="100000"/>
              </a:lnSpc>
              <a:spcBef>
                <a:spcPts val="0"/>
              </a:spcBef>
              <a:buChar char="•"/>
              <a:defRPr sz="1800"/>
            </a:pPr>
            <a:r>
              <a:t>What are people saying about each company in Twitter? How is the review on Twitter?</a:t>
            </a:r>
          </a:p>
          <a:p>
            <a:pPr lvl="2" marL="547687" indent="-547687">
              <a:lnSpc>
                <a:spcPct val="100000"/>
              </a:lnSpc>
              <a:spcBef>
                <a:spcPts val="0"/>
              </a:spcBef>
              <a:buChar char="•"/>
              <a:defRPr sz="1800"/>
            </a:pPr>
            <a:r>
              <a:t>How is the comparison between the promotions offered by each company?</a:t>
            </a:r>
          </a:p>
          <a:p>
            <a:pPr lvl="2" marL="547687" indent="-547687">
              <a:lnSpc>
                <a:spcPct val="100000"/>
              </a:lnSpc>
              <a:spcBef>
                <a:spcPts val="0"/>
              </a:spcBef>
              <a:buChar char="•"/>
              <a:defRPr sz="1800"/>
            </a:pPr>
            <a:r>
              <a:t>What are the tweets saying?</a:t>
            </a:r>
          </a:p>
          <a:p>
            <a:pPr lvl="2" marL="547687" indent="-547687">
              <a:lnSpc>
                <a:spcPct val="100000"/>
              </a:lnSpc>
              <a:spcBef>
                <a:spcPts val="0"/>
              </a:spcBef>
              <a:buChar char="•"/>
              <a:defRPr sz="1800"/>
            </a:pPr>
            <a:r>
              <a:t>Which fast food chain has the most positive reviews?</a:t>
            </a:r>
          </a:p>
          <a:p>
            <a:pPr lvl="2" marL="547687" indent="-547687">
              <a:lnSpc>
                <a:spcPct val="100000"/>
              </a:lnSpc>
              <a:spcBef>
                <a:spcPts val="0"/>
              </a:spcBef>
              <a:buChar char="•"/>
              <a:defRPr sz="1800"/>
            </a:pPr>
            <a:r>
              <a:t>Which fast food chain has the most negative reviews?</a:t>
            </a:r>
          </a:p>
          <a:p>
            <a:pPr lvl="2" marL="547687" indent="-547687">
              <a:lnSpc>
                <a:spcPct val="100000"/>
              </a:lnSpc>
              <a:spcBef>
                <a:spcPts val="0"/>
              </a:spcBef>
              <a:buChar char="•"/>
              <a:defRPr sz="1800"/>
            </a:pPr>
            <a:r>
              <a:t>Who are the top people mentioning the company?</a:t>
            </a:r>
          </a:p>
          <a:p>
            <a:pPr lvl="2" marL="547687" indent="-547687">
              <a:lnSpc>
                <a:spcPct val="100000"/>
              </a:lnSpc>
              <a:spcBef>
                <a:spcPts val="0"/>
              </a:spcBef>
              <a:buChar char="•"/>
              <a:defRPr sz="1800"/>
            </a:pPr>
            <a:r>
              <a:t>How is the network from each company?</a:t>
            </a:r>
          </a:p>
          <a:p>
            <a:pPr lvl="2" marL="547687" indent="-547687">
              <a:lnSpc>
                <a:spcPct val="100000"/>
              </a:lnSpc>
              <a:spcBef>
                <a:spcPts val="0"/>
              </a:spcBef>
              <a:buChar char="•"/>
              <a:defRPr sz="1800"/>
            </a:pPr>
            <a:r>
              <a:t>What are the popular topics on the reviews of each company?</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image.png" descr="image.png"/>
          <p:cNvPicPr>
            <a:picLocks noChangeAspect="1"/>
          </p:cNvPicPr>
          <p:nvPr/>
        </p:nvPicPr>
        <p:blipFill>
          <a:blip r:embed="rId2">
            <a:extLst/>
          </a:blip>
          <a:stretch>
            <a:fillRect/>
          </a:stretch>
        </p:blipFill>
        <p:spPr>
          <a:xfrm>
            <a:off x="4692650" y="3554412"/>
            <a:ext cx="4451350" cy="2876551"/>
          </a:xfrm>
          <a:prstGeom prst="rect">
            <a:avLst/>
          </a:prstGeom>
          <a:ln w="12700">
            <a:miter lim="400000"/>
          </a:ln>
        </p:spPr>
      </p:pic>
      <p:pic>
        <p:nvPicPr>
          <p:cNvPr id="260" name="image.png" descr="image.png"/>
          <p:cNvPicPr>
            <a:picLocks noChangeAspect="1"/>
          </p:cNvPicPr>
          <p:nvPr/>
        </p:nvPicPr>
        <p:blipFill>
          <a:blip r:embed="rId3">
            <a:extLst/>
          </a:blip>
          <a:stretch>
            <a:fillRect/>
          </a:stretch>
        </p:blipFill>
        <p:spPr>
          <a:xfrm>
            <a:off x="44450" y="3505200"/>
            <a:ext cx="4527550" cy="2925763"/>
          </a:xfrm>
          <a:prstGeom prst="rect">
            <a:avLst/>
          </a:prstGeom>
          <a:ln w="12700">
            <a:miter lim="400000"/>
          </a:ln>
        </p:spPr>
      </p:pic>
      <p:sp>
        <p:nvSpPr>
          <p:cNvPr id="261"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sp>
        <p:nvSpPr>
          <p:cNvPr id="262" name="Topic modeling using LDA…"/>
          <p:cNvSpPr txBox="1"/>
          <p:nvPr/>
        </p:nvSpPr>
        <p:spPr>
          <a:xfrm>
            <a:off x="1776412" y="1189037"/>
            <a:ext cx="5556251" cy="14973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914400">
              <a:defRPr sz="2400"/>
            </a:pPr>
            <a:r>
              <a:t>Topic modeling using LDA </a:t>
            </a:r>
          </a:p>
          <a:p>
            <a:pPr algn="ctr" defTabSz="914400">
              <a:defRPr sz="2400"/>
            </a:pPr>
          </a:p>
          <a:p>
            <a:pPr algn="ctr" defTabSz="914400">
              <a:defRPr sz="2400"/>
            </a:pPr>
          </a:p>
          <a:p>
            <a:pPr algn="ctr" defTabSz="914400">
              <a:defRPr sz="2400"/>
            </a:pPr>
            <a:r>
              <a:t>Determining optimal k-value</a:t>
            </a:r>
          </a:p>
        </p:txBody>
      </p:sp>
      <p:grpSp>
        <p:nvGrpSpPr>
          <p:cNvPr id="265" name="Group"/>
          <p:cNvGrpSpPr/>
          <p:nvPr/>
        </p:nvGrpSpPr>
        <p:grpSpPr>
          <a:xfrm>
            <a:off x="177799" y="3057524"/>
            <a:ext cx="4732339" cy="1038047"/>
            <a:chOff x="0" y="0"/>
            <a:chExt cx="4732337" cy="1038045"/>
          </a:xfrm>
        </p:grpSpPr>
        <p:sp>
          <p:nvSpPr>
            <p:cNvPr id="263" name="Optimal k-value: 10"/>
            <p:cNvSpPr txBox="1"/>
            <p:nvPr/>
          </p:nvSpPr>
          <p:spPr>
            <a:xfrm>
              <a:off x="1462716" y="757246"/>
              <a:ext cx="3269622" cy="28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1400"/>
              </a:lvl1pPr>
            </a:lstStyle>
            <a:p>
              <a:pPr/>
              <a:r>
                <a:t>Optimal k-value: 10</a:t>
              </a:r>
            </a:p>
          </p:txBody>
        </p:sp>
        <p:sp>
          <p:nvSpPr>
            <p:cNvPr id="264" name="Tweets Mentioning Chick-fil-A"/>
            <p:cNvSpPr txBox="1"/>
            <p:nvPr/>
          </p:nvSpPr>
          <p:spPr>
            <a:xfrm>
              <a:off x="0" y="0"/>
              <a:ext cx="4459105"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2000"/>
              </a:lvl1pPr>
            </a:lstStyle>
            <a:p>
              <a:pPr/>
              <a:r>
                <a:t>Tweets Mentioning Chick-fil-A</a:t>
              </a:r>
            </a:p>
          </p:txBody>
        </p:sp>
      </p:grpSp>
      <p:grpSp>
        <p:nvGrpSpPr>
          <p:cNvPr id="268" name="Group"/>
          <p:cNvGrpSpPr/>
          <p:nvPr/>
        </p:nvGrpSpPr>
        <p:grpSpPr>
          <a:xfrm>
            <a:off x="5722937" y="3062287"/>
            <a:ext cx="4457701" cy="1039740"/>
            <a:chOff x="0" y="0"/>
            <a:chExt cx="4457700" cy="1039738"/>
          </a:xfrm>
        </p:grpSpPr>
        <p:sp>
          <p:nvSpPr>
            <p:cNvPr id="266" name="Optimal k-value: 10"/>
            <p:cNvSpPr txBox="1"/>
            <p:nvPr/>
          </p:nvSpPr>
          <p:spPr>
            <a:xfrm>
              <a:off x="375397" y="758939"/>
              <a:ext cx="3268593" cy="28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1400"/>
              </a:lvl1pPr>
            </a:lstStyle>
            <a:p>
              <a:pPr/>
              <a:r>
                <a:t>Optimal k-value: 10</a:t>
              </a:r>
            </a:p>
          </p:txBody>
        </p:sp>
        <p:sp>
          <p:nvSpPr>
            <p:cNvPr id="267" name="Chick-fil-A Tweets"/>
            <p:cNvSpPr txBox="1"/>
            <p:nvPr/>
          </p:nvSpPr>
          <p:spPr>
            <a:xfrm>
              <a:off x="0" y="0"/>
              <a:ext cx="4457700"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defRPr sz="2000"/>
              </a:lvl1pPr>
            </a:lstStyle>
            <a:p>
              <a:pPr/>
              <a:r>
                <a:t>Chick-fil-A Tweets</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sp>
        <p:nvSpPr>
          <p:cNvPr id="271" name="Topic modeling using LDA"/>
          <p:cNvSpPr txBox="1"/>
          <p:nvPr/>
        </p:nvSpPr>
        <p:spPr>
          <a:xfrm>
            <a:off x="1776412" y="1189037"/>
            <a:ext cx="5556251" cy="760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2400"/>
            </a:lvl1pPr>
          </a:lstStyle>
          <a:p>
            <a:pPr/>
            <a:r>
              <a:t>Topic modeling using LDA </a:t>
            </a:r>
          </a:p>
        </p:txBody>
      </p:sp>
      <p:sp>
        <p:nvSpPr>
          <p:cNvPr id="272" name="Tweets Mentioning Chick-fil-A Topics:…"/>
          <p:cNvSpPr txBox="1"/>
          <p:nvPr/>
        </p:nvSpPr>
        <p:spPr>
          <a:xfrm>
            <a:off x="215900" y="2405062"/>
            <a:ext cx="5102225" cy="3546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r>
              <a:t>Tweets Mentioning Chick-fil-A Topics:</a:t>
            </a:r>
          </a:p>
          <a:p>
            <a:pPr defTabSz="914400"/>
          </a:p>
          <a:p>
            <a:pPr defTabSz="914400">
              <a:buSzPct val="100000"/>
              <a:buAutoNum type="arabicPeriod" startAt="1"/>
            </a:pPr>
            <a:r>
              <a:t>Special Sunday delivery to a very sick boy</a:t>
            </a:r>
          </a:p>
          <a:p>
            <a:pPr defTabSz="914400">
              <a:buSzPct val="100000"/>
              <a:buAutoNum type="arabicPeriod" startAt="1"/>
            </a:pPr>
            <a:r>
              <a:t>Best chicken nugget Georgia-based</a:t>
            </a:r>
          </a:p>
          <a:p>
            <a:pPr defTabSz="914400">
              <a:buSzPct val="100000"/>
              <a:buAutoNum type="arabicPeriod" startAt="1"/>
            </a:pPr>
            <a:r>
              <a:t>First discovered near ruin in Jerusalem</a:t>
            </a:r>
          </a:p>
          <a:p>
            <a:pPr defTabSz="914400">
              <a:buSzPct val="100000"/>
              <a:buAutoNum type="arabicPeriod" startAt="1"/>
            </a:pPr>
            <a:r>
              <a:t>Watching and eating Chick-fil-A</a:t>
            </a:r>
          </a:p>
          <a:p>
            <a:pPr defTabSz="914400">
              <a:buSzPct val="100000"/>
              <a:buAutoNum type="arabicPeriod" startAt="1"/>
            </a:pPr>
            <a:r>
              <a:t>Polynesian mom try Chick-fil-A sauce</a:t>
            </a:r>
          </a:p>
          <a:p>
            <a:pPr defTabSz="914400">
              <a:buSzPct val="100000"/>
              <a:buAutoNum type="arabicPeriod" startAt="1"/>
            </a:pPr>
            <a:r>
              <a:t>A man orders Chick-fil-A</a:t>
            </a:r>
          </a:p>
          <a:p>
            <a:pPr defTabSz="914400">
              <a:buSzPct val="100000"/>
              <a:buAutoNum type="arabicPeriod" startAt="1"/>
            </a:pPr>
            <a:r>
              <a:t>Every morning drinks at Chick-fil-A</a:t>
            </a:r>
          </a:p>
          <a:p>
            <a:pPr defTabSz="914400">
              <a:buSzPct val="100000"/>
              <a:buAutoNum type="arabicPeriod" startAt="1"/>
            </a:pPr>
            <a:r>
              <a:t>San Antonio airport banned bible</a:t>
            </a:r>
          </a:p>
          <a:p>
            <a:pPr defTabSz="914400">
              <a:buSzPct val="100000"/>
              <a:buAutoNum type="arabicPeriod" startAt="1"/>
            </a:pPr>
            <a:r>
              <a:t>Best service and best sauce and milkshake</a:t>
            </a:r>
          </a:p>
          <a:p>
            <a:pPr defTabSz="914400">
              <a:buSzPct val="100000"/>
              <a:buAutoNum type="arabicPeriod" startAt="1"/>
            </a:pPr>
            <a:r>
              <a:t>Drive fry Chick-fil-A</a:t>
            </a:r>
          </a:p>
        </p:txBody>
      </p:sp>
      <p:pic>
        <p:nvPicPr>
          <p:cNvPr id="273" name="image.png" descr="image.png"/>
          <p:cNvPicPr>
            <a:picLocks noChangeAspect="1"/>
          </p:cNvPicPr>
          <p:nvPr/>
        </p:nvPicPr>
        <p:blipFill>
          <a:blip r:embed="rId2">
            <a:extLst/>
          </a:blip>
          <a:stretch>
            <a:fillRect/>
          </a:stretch>
        </p:blipFill>
        <p:spPr>
          <a:xfrm>
            <a:off x="5133975" y="2405062"/>
            <a:ext cx="3794125" cy="31305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png" descr="image.png"/>
          <p:cNvPicPr>
            <a:picLocks noChangeAspect="1"/>
          </p:cNvPicPr>
          <p:nvPr/>
        </p:nvPicPr>
        <p:blipFill>
          <a:blip r:embed="rId2">
            <a:extLst/>
          </a:blip>
          <a:srcRect l="0" t="0" r="2212" b="0"/>
          <a:stretch>
            <a:fillRect/>
          </a:stretch>
        </p:blipFill>
        <p:spPr>
          <a:xfrm>
            <a:off x="4721225" y="2019300"/>
            <a:ext cx="4297363" cy="3600450"/>
          </a:xfrm>
          <a:prstGeom prst="rect">
            <a:avLst/>
          </a:prstGeom>
          <a:ln w="12700">
            <a:miter lim="400000"/>
          </a:ln>
        </p:spPr>
      </p:pic>
      <p:sp>
        <p:nvSpPr>
          <p:cNvPr id="276"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sp>
        <p:nvSpPr>
          <p:cNvPr id="277" name="Topic modeling using LDA"/>
          <p:cNvSpPr txBox="1"/>
          <p:nvPr/>
        </p:nvSpPr>
        <p:spPr>
          <a:xfrm>
            <a:off x="1776412" y="1189037"/>
            <a:ext cx="5556251" cy="760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2400"/>
            </a:lvl1pPr>
          </a:lstStyle>
          <a:p>
            <a:pPr/>
            <a:r>
              <a:t>Topic modeling using LDA </a:t>
            </a:r>
          </a:p>
        </p:txBody>
      </p:sp>
      <p:sp>
        <p:nvSpPr>
          <p:cNvPr id="278" name="Chick-fil-A Tweets Topics:…"/>
          <p:cNvSpPr txBox="1"/>
          <p:nvPr/>
        </p:nvSpPr>
        <p:spPr>
          <a:xfrm>
            <a:off x="215900" y="2019300"/>
            <a:ext cx="5102225" cy="44224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r>
              <a:t>Chick-fil-A Tweets Topics:</a:t>
            </a:r>
          </a:p>
          <a:p>
            <a:pPr defTabSz="914400"/>
          </a:p>
          <a:p>
            <a:pPr defTabSz="914400">
              <a:buSzPct val="100000"/>
              <a:buAutoNum type="arabicPeriod" startAt="1"/>
            </a:pPr>
            <a:r>
              <a:t>Appreciating customers visits</a:t>
            </a:r>
          </a:p>
          <a:p>
            <a:pPr defTabSz="914400">
              <a:buSzPct val="100000"/>
              <a:buAutoNum type="arabicPeriod" startAt="1"/>
            </a:pPr>
            <a:r>
              <a:t>Spicy nuggets seem interesting</a:t>
            </a:r>
          </a:p>
          <a:p>
            <a:pPr defTabSz="914400">
              <a:buSzPct val="100000"/>
              <a:buAutoNum type="arabicPeriod" startAt="1"/>
            </a:pPr>
            <a:r>
              <a:t>Love testing new spicy item that could be different</a:t>
            </a:r>
          </a:p>
          <a:p>
            <a:pPr defTabSz="914400">
              <a:buSzPct val="100000"/>
              <a:buAutoNum type="arabicPeriod" startAt="1"/>
            </a:pPr>
            <a:r>
              <a:t>Chick-fil-A is always reaching local and great</a:t>
            </a:r>
          </a:p>
          <a:p>
            <a:pPr defTabSz="914400">
              <a:buSzPct val="100000"/>
              <a:buAutoNum type="arabicPeriod" startAt="1"/>
            </a:pPr>
            <a:r>
              <a:t>Apologizing to customers and directing them to contact by call</a:t>
            </a:r>
          </a:p>
          <a:p>
            <a:pPr defTabSz="914400">
              <a:buSzPct val="100000"/>
              <a:buAutoNum type="arabicPeriod" startAt="1"/>
            </a:pPr>
            <a:r>
              <a:t>Membership app</a:t>
            </a:r>
          </a:p>
          <a:p>
            <a:pPr defTabSz="914400">
              <a:buSzPct val="100000"/>
              <a:buAutoNum type="arabicPeriod" startAt="1"/>
            </a:pPr>
            <a:r>
              <a:t>Thanking fan, member, server, and team</a:t>
            </a:r>
          </a:p>
          <a:p>
            <a:pPr defTabSz="914400">
              <a:buSzPct val="100000"/>
              <a:buAutoNum type="arabicPeriod" startAt="1"/>
            </a:pPr>
            <a:r>
              <a:t>Hearing customer's voice by appreciating and apologizing for mistakes</a:t>
            </a:r>
          </a:p>
          <a:p>
            <a:pPr defTabSz="914400">
              <a:buSzPct val="100000"/>
              <a:buAutoNum type="arabicPeriod" startAt="1"/>
            </a:pPr>
            <a:r>
              <a:t>Appreciating customer's feedback and make up for them</a:t>
            </a:r>
          </a:p>
          <a:p>
            <a:pPr defTabSz="914400">
              <a:buSzPct val="100000"/>
              <a:buAutoNum type="arabicPeriod" startAt="1"/>
            </a:pPr>
            <a:r>
              <a:t>Appreciating for feedbacks and sharing chicken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Chick-fil-A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Chick-fil-A Twitter Analysis Findings / Results</a:t>
            </a:r>
          </a:p>
        </p:txBody>
      </p:sp>
      <p:pic>
        <p:nvPicPr>
          <p:cNvPr id="281" name="image.png" descr="image.png"/>
          <p:cNvPicPr>
            <a:picLocks noChangeAspect="1"/>
          </p:cNvPicPr>
          <p:nvPr/>
        </p:nvPicPr>
        <p:blipFill>
          <a:blip r:embed="rId2">
            <a:extLst/>
          </a:blip>
          <a:stretch>
            <a:fillRect/>
          </a:stretch>
        </p:blipFill>
        <p:spPr>
          <a:xfrm>
            <a:off x="493712" y="3941762"/>
            <a:ext cx="2844801" cy="2843213"/>
          </a:xfrm>
          <a:prstGeom prst="rect">
            <a:avLst/>
          </a:prstGeom>
          <a:ln w="12700">
            <a:miter lim="400000"/>
          </a:ln>
        </p:spPr>
      </p:pic>
      <p:pic>
        <p:nvPicPr>
          <p:cNvPr id="282" name="image.png" descr="image.png"/>
          <p:cNvPicPr>
            <a:picLocks noChangeAspect="1"/>
          </p:cNvPicPr>
          <p:nvPr/>
        </p:nvPicPr>
        <p:blipFill>
          <a:blip r:embed="rId3">
            <a:extLst/>
          </a:blip>
          <a:stretch>
            <a:fillRect/>
          </a:stretch>
        </p:blipFill>
        <p:spPr>
          <a:xfrm>
            <a:off x="4830762" y="4795837"/>
            <a:ext cx="4011613" cy="1747838"/>
          </a:xfrm>
          <a:prstGeom prst="rect">
            <a:avLst/>
          </a:prstGeom>
          <a:ln w="12700">
            <a:miter lim="400000"/>
          </a:ln>
        </p:spPr>
      </p:pic>
      <p:pic>
        <p:nvPicPr>
          <p:cNvPr id="283" name="image.png" descr="image.png"/>
          <p:cNvPicPr>
            <a:picLocks noChangeAspect="1"/>
          </p:cNvPicPr>
          <p:nvPr/>
        </p:nvPicPr>
        <p:blipFill>
          <a:blip r:embed="rId4">
            <a:extLst/>
          </a:blip>
          <a:stretch>
            <a:fillRect/>
          </a:stretch>
        </p:blipFill>
        <p:spPr>
          <a:xfrm>
            <a:off x="784225" y="1252537"/>
            <a:ext cx="3468688" cy="3467101"/>
          </a:xfrm>
          <a:prstGeom prst="rect">
            <a:avLst/>
          </a:prstGeom>
          <a:ln w="12700">
            <a:miter lim="400000"/>
          </a:ln>
        </p:spPr>
      </p:pic>
      <p:pic>
        <p:nvPicPr>
          <p:cNvPr id="284" name="image.png" descr="image.png"/>
          <p:cNvPicPr>
            <a:picLocks noChangeAspect="1"/>
          </p:cNvPicPr>
          <p:nvPr/>
        </p:nvPicPr>
        <p:blipFill>
          <a:blip r:embed="rId5">
            <a:extLst/>
          </a:blip>
          <a:stretch>
            <a:fillRect/>
          </a:stretch>
        </p:blipFill>
        <p:spPr>
          <a:xfrm>
            <a:off x="5349875" y="1384300"/>
            <a:ext cx="3222625" cy="3222625"/>
          </a:xfrm>
          <a:prstGeom prst="rect">
            <a:avLst/>
          </a:prstGeom>
          <a:ln w="12700">
            <a:miter lim="400000"/>
          </a:ln>
        </p:spPr>
      </p:pic>
      <p:sp>
        <p:nvSpPr>
          <p:cNvPr id="285" name="Network Analysis"/>
          <p:cNvSpPr txBox="1"/>
          <p:nvPr/>
        </p:nvSpPr>
        <p:spPr>
          <a:xfrm>
            <a:off x="1776412" y="1093787"/>
            <a:ext cx="5556251"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2400"/>
            </a:lvl1pPr>
          </a:lstStyle>
          <a:p>
            <a:pPr/>
            <a:r>
              <a:t>Network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Conclusion/Summary/Storytelling"/>
          <p:cNvSpPr txBox="1"/>
          <p:nvPr>
            <p:ph type="title" idx="4294967295"/>
          </p:nvPr>
        </p:nvSpPr>
        <p:spPr>
          <a:xfrm>
            <a:off x="493712" y="269875"/>
            <a:ext cx="8078788" cy="1657350"/>
          </a:xfrm>
          <a:prstGeom prst="rect">
            <a:avLst/>
          </a:prstGeom>
        </p:spPr>
        <p:txBody>
          <a:bodyPr>
            <a:normAutofit fontScale="100000" lnSpcReduction="0"/>
          </a:bodyPr>
          <a:lstStyle>
            <a:lvl1pPr>
              <a:defRPr sz="3600"/>
            </a:lvl1pPr>
          </a:lstStyle>
          <a:p>
            <a:pPr/>
            <a:r>
              <a:t>Conclusion/Summary/Storytelling</a:t>
            </a:r>
          </a:p>
        </p:txBody>
      </p:sp>
      <p:sp>
        <p:nvSpPr>
          <p:cNvPr id="288" name="From more or less than 3000 tweets, each company barely does promotion in their tweets. Mostly, they just respond to customer’s feedbacks and directs them to their hotline number or email. However, only McDonald’s did some kind of sweepstakes and they responded to their customer’s entry in Twitter.…"/>
          <p:cNvSpPr txBox="1"/>
          <p:nvPr>
            <p:ph type="body" idx="4294967295"/>
          </p:nvPr>
        </p:nvSpPr>
        <p:spPr>
          <a:xfrm>
            <a:off x="493712" y="1597025"/>
            <a:ext cx="8066088" cy="4864100"/>
          </a:xfrm>
          <a:prstGeom prst="rect">
            <a:avLst/>
          </a:prstGeom>
        </p:spPr>
        <p:txBody>
          <a:bodyPr>
            <a:normAutofit fontScale="100000" lnSpcReduction="0"/>
          </a:bodyPr>
          <a:lstStyle/>
          <a:p>
            <a:pPr lvl="1" marL="336042" indent="-336042" defTabSz="896111">
              <a:lnSpc>
                <a:spcPct val="100000"/>
              </a:lnSpc>
              <a:spcBef>
                <a:spcPts val="500"/>
              </a:spcBef>
              <a:buChar char="•"/>
              <a:defRPr sz="1764"/>
            </a:pPr>
            <a:r>
              <a:t>From more or less than 3000 tweets, each company barely does promotion in their tweets. Mostly, they just respond to customer’s feedbacks and directs them to their hotline number or email. However, only McDonald’s did some kind of sweepstakes and they responded to their customer’s entry in Twitter. </a:t>
            </a:r>
          </a:p>
          <a:p>
            <a:pPr lvl="1" marL="336042" indent="-336042" defTabSz="896111">
              <a:lnSpc>
                <a:spcPct val="100000"/>
              </a:lnSpc>
              <a:spcBef>
                <a:spcPts val="500"/>
              </a:spcBef>
              <a:buChar char="•"/>
              <a:defRPr sz="1764"/>
            </a:pPr>
            <a:r>
              <a:t>People like to talk about the French fries of McDonald’s, the video of an explosion of a truck on Burger King’s drive thru, and Chick-fil-A’s Sunday delivery to a sick boy. </a:t>
            </a:r>
          </a:p>
          <a:p>
            <a:pPr lvl="1" marL="336042" indent="-336042" defTabSz="896111">
              <a:lnSpc>
                <a:spcPct val="100000"/>
              </a:lnSpc>
              <a:spcBef>
                <a:spcPts val="500"/>
              </a:spcBef>
              <a:buChar char="•"/>
              <a:defRPr sz="1764"/>
            </a:pPr>
            <a:r>
              <a:t>Chick-fil-A has the most positive tweets from people’s tweets and the company’s own tweets. McDonald’s and Burger King mostly have neutral sentiment on their tweets and from people’s tweets.</a:t>
            </a:r>
          </a:p>
          <a:p>
            <a:pPr lvl="1" marL="336042" indent="-336042" defTabSz="896111">
              <a:lnSpc>
                <a:spcPct val="100000"/>
              </a:lnSpc>
              <a:spcBef>
                <a:spcPts val="500"/>
              </a:spcBef>
              <a:buChar char="•"/>
              <a:defRPr sz="1764"/>
            </a:pPr>
            <a:r>
              <a:t>The most influential people who mentioned these 3 companies are all media organizations. These organizations have the most followers among all people who mentioned these companies. News and media company mentioned Chick-fil-A and Burger King while a travel magazine company mentioned McDonald’s. </a:t>
            </a:r>
          </a:p>
          <a:p>
            <a:pPr lvl="1" marL="336042" indent="-336042" defTabSz="896111">
              <a:lnSpc>
                <a:spcPct val="100000"/>
              </a:lnSpc>
              <a:spcBef>
                <a:spcPts val="500"/>
              </a:spcBef>
              <a:buChar char="•"/>
              <a:defRPr sz="1764"/>
            </a:pPr>
            <a:r>
              <a:t>For Burger King, there are so many Brazilian people who mentioned and talked about Burger King. Perhaps, it was also mentioned by the most influential person, Folha which is a newspaper company based in Sao Paulo.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Conclusion/Summary/Storytelling"/>
          <p:cNvSpPr txBox="1"/>
          <p:nvPr>
            <p:ph type="title" idx="4294967295"/>
          </p:nvPr>
        </p:nvSpPr>
        <p:spPr>
          <a:xfrm>
            <a:off x="493712" y="269875"/>
            <a:ext cx="8078788" cy="1657350"/>
          </a:xfrm>
          <a:prstGeom prst="rect">
            <a:avLst/>
          </a:prstGeom>
        </p:spPr>
        <p:txBody>
          <a:bodyPr>
            <a:normAutofit fontScale="100000" lnSpcReduction="0"/>
          </a:bodyPr>
          <a:lstStyle>
            <a:lvl1pPr>
              <a:defRPr sz="3600"/>
            </a:lvl1pPr>
          </a:lstStyle>
          <a:p>
            <a:pPr/>
            <a:r>
              <a:t>Conclusion/Summary/Storytelling</a:t>
            </a:r>
          </a:p>
        </p:txBody>
      </p:sp>
      <p:sp>
        <p:nvSpPr>
          <p:cNvPr id="291" name="For positive reviews, many people love Chick-fil-A’s chicken nuggets. Many people also talked about Captain Marvel and Brie Larson mentioning Burger King. As for McDonald’s, people like about the company’s arches.…"/>
          <p:cNvSpPr txBox="1"/>
          <p:nvPr>
            <p:ph type="body" idx="4294967295"/>
          </p:nvPr>
        </p:nvSpPr>
        <p:spPr>
          <a:xfrm>
            <a:off x="506412" y="1736725"/>
            <a:ext cx="8066088" cy="4864100"/>
          </a:xfrm>
          <a:prstGeom prst="rect">
            <a:avLst/>
          </a:prstGeom>
        </p:spPr>
        <p:txBody>
          <a:bodyPr>
            <a:normAutofit fontScale="100000" lnSpcReduction="0"/>
          </a:bodyPr>
          <a:lstStyle/>
          <a:p>
            <a:pPr lvl="1" marL="285750" indent="-285750">
              <a:lnSpc>
                <a:spcPct val="100000"/>
              </a:lnSpc>
              <a:spcBef>
                <a:spcPts val="600"/>
              </a:spcBef>
              <a:buChar char="•"/>
              <a:defRPr sz="1800"/>
            </a:pPr>
            <a:r>
              <a:t>For positive reviews, many people love Chick-fil-A’s chicken nuggets. Many people also talked about Captain Marvel and Brie Larson mentioning Burger King. As for McDonald’s, people like about the company’s arches. </a:t>
            </a:r>
          </a:p>
          <a:p>
            <a:pPr lvl="1" marL="285750" indent="-285750">
              <a:lnSpc>
                <a:spcPct val="100000"/>
              </a:lnSpc>
              <a:spcBef>
                <a:spcPts val="600"/>
              </a:spcBef>
              <a:buChar char="•"/>
              <a:defRPr sz="1800"/>
            </a:pPr>
            <a:r>
              <a:t>For negative reviews, many people talked about Warren Buffet’s plans leaving McDonald’s. Many people also talked about a truck exploding on Burger King’s drive thru in Arkansas. People also mentioned San Antonio airport banning Chick-fil-A.</a:t>
            </a:r>
          </a:p>
          <a:p>
            <a:pPr lvl="1" marL="285750" indent="-285750">
              <a:lnSpc>
                <a:spcPct val="100000"/>
              </a:lnSpc>
              <a:spcBef>
                <a:spcPts val="600"/>
              </a:spcBef>
              <a:buChar char="•"/>
              <a:defRPr sz="1800"/>
            </a:pPr>
            <a:r>
              <a:t>It is interesting sometimes to see how people talked a lot about weird things related to each company. But, it is also good to know what is going on Twitter and  what people are talking about. </a:t>
            </a:r>
          </a:p>
          <a:p>
            <a:pPr lvl="1" marL="285750" indent="-285750">
              <a:lnSpc>
                <a:spcPct val="100000"/>
              </a:lnSpc>
              <a:spcBef>
                <a:spcPts val="600"/>
              </a:spcBef>
              <a:buChar char="•"/>
              <a:defRPr sz="1800"/>
            </a:pPr>
            <a:r>
              <a:t>Sometimes, it is also helpful to see what irritates people or what makes people like things from each company.</a:t>
            </a:r>
          </a:p>
          <a:p>
            <a:pPr lvl="1" marL="285750" indent="-285750">
              <a:lnSpc>
                <a:spcPct val="100000"/>
              </a:lnSpc>
              <a:spcBef>
                <a:spcPts val="600"/>
              </a:spcBef>
              <a:buChar char="•"/>
              <a:defRPr sz="1800"/>
            </a:pPr>
            <a:r>
              <a:t>For network analysis, the tweets mentioning each company are divided into 8 clusters using Gephi. All 3 companies have 8 different clusters, where the biggest cluster is centered on each company. </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ources"/>
          <p:cNvSpPr txBox="1"/>
          <p:nvPr>
            <p:ph type="title" idx="4294967295"/>
          </p:nvPr>
        </p:nvSpPr>
        <p:spPr>
          <a:xfrm>
            <a:off x="493712" y="269875"/>
            <a:ext cx="8078788" cy="1657350"/>
          </a:xfrm>
          <a:prstGeom prst="rect">
            <a:avLst/>
          </a:prstGeom>
        </p:spPr>
        <p:txBody>
          <a:bodyPr>
            <a:normAutofit fontScale="100000" lnSpcReduction="0"/>
          </a:bodyPr>
          <a:lstStyle>
            <a:lvl1pPr>
              <a:defRPr sz="3600"/>
            </a:lvl1pPr>
          </a:lstStyle>
          <a:p>
            <a:pPr/>
            <a:r>
              <a:t>Sources</a:t>
            </a:r>
          </a:p>
        </p:txBody>
      </p:sp>
      <p:sp>
        <p:nvSpPr>
          <p:cNvPr id="294" name="https://news.mcdonalds.com/press/multimedia-library/logos…"/>
          <p:cNvSpPr txBox="1"/>
          <p:nvPr>
            <p:ph type="body" idx="4294967295"/>
          </p:nvPr>
        </p:nvSpPr>
        <p:spPr>
          <a:xfrm>
            <a:off x="506412" y="1993900"/>
            <a:ext cx="8066088" cy="3765550"/>
          </a:xfrm>
          <a:prstGeom prst="rect">
            <a:avLst/>
          </a:prstGeom>
        </p:spPr>
        <p:txBody>
          <a:bodyPr>
            <a:normAutofit fontScale="100000" lnSpcReduction="0"/>
          </a:bodyPr>
          <a:lstStyle/>
          <a:p>
            <a:pPr lvl="1" marL="273050" indent="-342900">
              <a:lnSpc>
                <a:spcPct val="100000"/>
              </a:lnSpc>
              <a:spcBef>
                <a:spcPts val="600"/>
              </a:spcBef>
              <a:buChar char="•"/>
              <a:defRPr sz="1800"/>
            </a:pPr>
            <a:r>
              <a:rPr u="sng">
                <a:solidFill>
                  <a:srgbClr val="AD1F1F"/>
                </a:solidFill>
                <a:uFill>
                  <a:solidFill>
                    <a:srgbClr val="AD1F1F"/>
                  </a:solidFill>
                </a:uFill>
                <a:hlinkClick r:id="rId2" invalidUrl="" action="" tgtFrame="" tooltip="" history="1" highlightClick="0" endSnd="0"/>
              </a:rPr>
              <a:t>https://news.mcdonalds.com/press/multimedia-library/logos</a:t>
            </a:r>
          </a:p>
          <a:p>
            <a:pPr lvl="1" marL="273050" indent="-342900">
              <a:lnSpc>
                <a:spcPct val="100000"/>
              </a:lnSpc>
              <a:spcBef>
                <a:spcPts val="600"/>
              </a:spcBef>
              <a:buChar char="•"/>
              <a:defRPr sz="1800"/>
            </a:pPr>
            <a:r>
              <a:rPr u="sng">
                <a:solidFill>
                  <a:srgbClr val="AD1F1F"/>
                </a:solidFill>
                <a:uFill>
                  <a:solidFill>
                    <a:srgbClr val="AD1F1F"/>
                  </a:solidFill>
                </a:uFill>
                <a:hlinkClick r:id="rId3" invalidUrl="" action="" tgtFrame="" tooltip="" history="1" highlightClick="0" endSnd="0"/>
              </a:rPr>
              <a:t>https://commons.wikimedia.org/wiki/File:Burger_King_Logo.svg</a:t>
            </a:r>
          </a:p>
          <a:p>
            <a:pPr lvl="1" marL="273050" indent="-342900">
              <a:lnSpc>
                <a:spcPct val="100000"/>
              </a:lnSpc>
              <a:spcBef>
                <a:spcPts val="600"/>
              </a:spcBef>
              <a:buChar char="•"/>
              <a:defRPr sz="1800"/>
            </a:pPr>
            <a:r>
              <a:rPr u="sng">
                <a:solidFill>
                  <a:srgbClr val="AD1F1F"/>
                </a:solidFill>
                <a:uFill>
                  <a:solidFill>
                    <a:srgbClr val="AD1F1F"/>
                  </a:solidFill>
                </a:uFill>
                <a:hlinkClick r:id="rId4" invalidUrl="" action="" tgtFrame="" tooltip="" history="1" highlightClick="0" endSnd="0"/>
              </a:rPr>
              <a:t>https://en.wikipedia.org/wiki/File:Chick-fil-A_Logo.svg</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pic>
        <p:nvPicPr>
          <p:cNvPr id="69" name="image.png" descr="image.png"/>
          <p:cNvPicPr>
            <a:picLocks noChangeAspect="1"/>
          </p:cNvPicPr>
          <p:nvPr/>
        </p:nvPicPr>
        <p:blipFill>
          <a:blip r:embed="rId2">
            <a:extLst/>
          </a:blip>
          <a:srcRect l="8982" t="22912" r="5531" b="27604"/>
          <a:stretch>
            <a:fillRect/>
          </a:stretch>
        </p:blipFill>
        <p:spPr>
          <a:xfrm>
            <a:off x="6350" y="4257674"/>
            <a:ext cx="4387850" cy="2540002"/>
          </a:xfrm>
          <a:prstGeom prst="rect">
            <a:avLst/>
          </a:prstGeom>
          <a:ln w="12700">
            <a:miter lim="400000"/>
          </a:ln>
        </p:spPr>
      </p:pic>
      <p:pic>
        <p:nvPicPr>
          <p:cNvPr id="70" name="image.png" descr="image.png"/>
          <p:cNvPicPr>
            <a:picLocks noChangeAspect="1"/>
          </p:cNvPicPr>
          <p:nvPr/>
        </p:nvPicPr>
        <p:blipFill>
          <a:blip r:embed="rId3">
            <a:extLst/>
          </a:blip>
          <a:srcRect l="8309" t="22326" r="6120" b="28190"/>
          <a:stretch>
            <a:fillRect/>
          </a:stretch>
        </p:blipFill>
        <p:spPr>
          <a:xfrm>
            <a:off x="6349" y="1573212"/>
            <a:ext cx="4392614" cy="2540001"/>
          </a:xfrm>
          <a:prstGeom prst="rect">
            <a:avLst/>
          </a:prstGeom>
          <a:ln w="12700">
            <a:miter lim="400000"/>
          </a:ln>
        </p:spPr>
      </p:pic>
      <p:pic>
        <p:nvPicPr>
          <p:cNvPr id="71" name="image.png" descr="image.png"/>
          <p:cNvPicPr>
            <a:picLocks noChangeAspect="1"/>
          </p:cNvPicPr>
          <p:nvPr/>
        </p:nvPicPr>
        <p:blipFill>
          <a:blip r:embed="rId4">
            <a:extLst/>
          </a:blip>
          <a:stretch>
            <a:fillRect/>
          </a:stretch>
        </p:blipFill>
        <p:spPr>
          <a:xfrm>
            <a:off x="4595812" y="4356100"/>
            <a:ext cx="4144963" cy="2441575"/>
          </a:xfrm>
          <a:prstGeom prst="rect">
            <a:avLst/>
          </a:prstGeom>
          <a:ln w="12700">
            <a:miter lim="400000"/>
          </a:ln>
        </p:spPr>
      </p:pic>
      <p:pic>
        <p:nvPicPr>
          <p:cNvPr id="72" name="image.png" descr="image.png"/>
          <p:cNvPicPr>
            <a:picLocks noChangeAspect="1"/>
          </p:cNvPicPr>
          <p:nvPr/>
        </p:nvPicPr>
        <p:blipFill>
          <a:blip r:embed="rId5">
            <a:extLst/>
          </a:blip>
          <a:stretch>
            <a:fillRect/>
          </a:stretch>
        </p:blipFill>
        <p:spPr>
          <a:xfrm>
            <a:off x="4495800" y="1671637"/>
            <a:ext cx="4403725" cy="2441576"/>
          </a:xfrm>
          <a:prstGeom prst="rect">
            <a:avLst/>
          </a:prstGeom>
          <a:ln w="12700">
            <a:miter lim="400000"/>
          </a:ln>
        </p:spPr>
      </p:pic>
      <p:sp>
        <p:nvSpPr>
          <p:cNvPr id="73" name="Descriptive and Content Analysis"/>
          <p:cNvSpPr txBox="1"/>
          <p:nvPr/>
        </p:nvSpPr>
        <p:spPr>
          <a:xfrm>
            <a:off x="2933700" y="1103312"/>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Descriptive and Content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sp>
        <p:nvSpPr>
          <p:cNvPr id="76" name="Descriptive and Content Analysis"/>
          <p:cNvSpPr txBox="1"/>
          <p:nvPr/>
        </p:nvSpPr>
        <p:spPr>
          <a:xfrm>
            <a:off x="2933700" y="1103312"/>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Descriptive and Content Analysis</a:t>
            </a:r>
          </a:p>
        </p:txBody>
      </p:sp>
      <p:pic>
        <p:nvPicPr>
          <p:cNvPr id="77" name="image.png" descr="image.png"/>
          <p:cNvPicPr>
            <a:picLocks noChangeAspect="1"/>
          </p:cNvPicPr>
          <p:nvPr/>
        </p:nvPicPr>
        <p:blipFill>
          <a:blip r:embed="rId3">
            <a:extLst/>
          </a:blip>
          <a:stretch>
            <a:fillRect/>
          </a:stretch>
        </p:blipFill>
        <p:spPr>
          <a:xfrm>
            <a:off x="1957387" y="1909762"/>
            <a:ext cx="5151438" cy="3103563"/>
          </a:xfrm>
          <a:prstGeom prst="rect">
            <a:avLst/>
          </a:prstGeom>
          <a:ln w="12700">
            <a:miter lim="400000"/>
          </a:ln>
        </p:spPr>
      </p:pic>
      <p:pic>
        <p:nvPicPr>
          <p:cNvPr id="78" name="image.png" descr="image.png"/>
          <p:cNvPicPr>
            <a:picLocks noChangeAspect="1"/>
          </p:cNvPicPr>
          <p:nvPr/>
        </p:nvPicPr>
        <p:blipFill>
          <a:blip r:embed="rId4">
            <a:extLst/>
          </a:blip>
          <a:stretch>
            <a:fillRect/>
          </a:stretch>
        </p:blipFill>
        <p:spPr>
          <a:xfrm>
            <a:off x="246062" y="5291137"/>
            <a:ext cx="8650288" cy="4635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pic>
        <p:nvPicPr>
          <p:cNvPr id="83" name="image.jpeg" descr="image.jpeg"/>
          <p:cNvPicPr>
            <a:picLocks noChangeAspect="1"/>
          </p:cNvPicPr>
          <p:nvPr/>
        </p:nvPicPr>
        <p:blipFill>
          <a:blip r:embed="rId3">
            <a:extLst/>
          </a:blip>
          <a:stretch>
            <a:fillRect/>
          </a:stretch>
        </p:blipFill>
        <p:spPr>
          <a:xfrm>
            <a:off x="5895975" y="1633537"/>
            <a:ext cx="2427288" cy="2801938"/>
          </a:xfrm>
          <a:prstGeom prst="rect">
            <a:avLst/>
          </a:prstGeom>
          <a:ln w="12700">
            <a:miter lim="400000"/>
          </a:ln>
        </p:spPr>
      </p:pic>
      <p:pic>
        <p:nvPicPr>
          <p:cNvPr id="84" name="image.png" descr="image.png"/>
          <p:cNvPicPr>
            <a:picLocks noChangeAspect="1"/>
          </p:cNvPicPr>
          <p:nvPr/>
        </p:nvPicPr>
        <p:blipFill>
          <a:blip r:embed="rId4">
            <a:extLst/>
          </a:blip>
          <a:stretch>
            <a:fillRect/>
          </a:stretch>
        </p:blipFill>
        <p:spPr>
          <a:xfrm>
            <a:off x="195262" y="1633537"/>
            <a:ext cx="4556126" cy="2563813"/>
          </a:xfrm>
          <a:prstGeom prst="rect">
            <a:avLst/>
          </a:prstGeom>
          <a:ln w="12700">
            <a:miter lim="400000"/>
          </a:ln>
        </p:spPr>
      </p:pic>
      <p:pic>
        <p:nvPicPr>
          <p:cNvPr id="85" name="image.png" descr="image.png"/>
          <p:cNvPicPr>
            <a:picLocks noChangeAspect="1"/>
          </p:cNvPicPr>
          <p:nvPr/>
        </p:nvPicPr>
        <p:blipFill>
          <a:blip r:embed="rId5">
            <a:extLst/>
          </a:blip>
          <a:stretch>
            <a:fillRect/>
          </a:stretch>
        </p:blipFill>
        <p:spPr>
          <a:xfrm>
            <a:off x="0" y="4197350"/>
            <a:ext cx="4151313" cy="2570163"/>
          </a:xfrm>
          <a:prstGeom prst="rect">
            <a:avLst/>
          </a:prstGeom>
          <a:ln w="12700">
            <a:miter lim="400000"/>
          </a:ln>
        </p:spPr>
      </p:pic>
      <p:pic>
        <p:nvPicPr>
          <p:cNvPr id="86" name="image.png" descr="image.png"/>
          <p:cNvPicPr>
            <a:picLocks noChangeAspect="1"/>
          </p:cNvPicPr>
          <p:nvPr/>
        </p:nvPicPr>
        <p:blipFill>
          <a:blip r:embed="rId6">
            <a:extLst/>
          </a:blip>
          <a:stretch>
            <a:fillRect/>
          </a:stretch>
        </p:blipFill>
        <p:spPr>
          <a:xfrm>
            <a:off x="4606925" y="4729162"/>
            <a:ext cx="4368800" cy="1801813"/>
          </a:xfrm>
          <a:prstGeom prst="rect">
            <a:avLst/>
          </a:prstGeom>
          <a:ln w="12700">
            <a:miter lim="400000"/>
          </a:ln>
        </p:spPr>
      </p:pic>
      <p:sp>
        <p:nvSpPr>
          <p:cNvPr id="87" name="Descriptive and Content Analysis"/>
          <p:cNvSpPr txBox="1"/>
          <p:nvPr/>
        </p:nvSpPr>
        <p:spPr>
          <a:xfrm>
            <a:off x="2933700" y="1103312"/>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Descriptive and Content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pic>
        <p:nvPicPr>
          <p:cNvPr id="92" name="image.png" descr="image.png"/>
          <p:cNvPicPr>
            <a:picLocks noChangeAspect="1"/>
          </p:cNvPicPr>
          <p:nvPr/>
        </p:nvPicPr>
        <p:blipFill>
          <a:blip r:embed="rId3">
            <a:extLst/>
          </a:blip>
          <a:stretch>
            <a:fillRect/>
          </a:stretch>
        </p:blipFill>
        <p:spPr>
          <a:xfrm>
            <a:off x="0" y="2159000"/>
            <a:ext cx="4479925" cy="3148013"/>
          </a:xfrm>
          <a:prstGeom prst="rect">
            <a:avLst/>
          </a:prstGeom>
          <a:ln w="12700">
            <a:miter lim="400000"/>
          </a:ln>
        </p:spPr>
      </p:pic>
      <p:pic>
        <p:nvPicPr>
          <p:cNvPr id="93" name="image.png" descr="image.png"/>
          <p:cNvPicPr>
            <a:picLocks noChangeAspect="1"/>
          </p:cNvPicPr>
          <p:nvPr/>
        </p:nvPicPr>
        <p:blipFill>
          <a:blip r:embed="rId4">
            <a:extLst/>
          </a:blip>
          <a:stretch>
            <a:fillRect/>
          </a:stretch>
        </p:blipFill>
        <p:spPr>
          <a:xfrm>
            <a:off x="4683125" y="2170112"/>
            <a:ext cx="4306888" cy="3148013"/>
          </a:xfrm>
          <a:prstGeom prst="rect">
            <a:avLst/>
          </a:prstGeom>
          <a:ln w="12700">
            <a:miter lim="400000"/>
          </a:ln>
        </p:spPr>
      </p:pic>
      <p:sp>
        <p:nvSpPr>
          <p:cNvPr id="94" name="Sentiment Analysis"/>
          <p:cNvSpPr txBox="1"/>
          <p:nvPr/>
        </p:nvSpPr>
        <p:spPr>
          <a:xfrm>
            <a:off x="3186112" y="1119187"/>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Sentiment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pic>
        <p:nvPicPr>
          <p:cNvPr id="99" name="image.png" descr="image.png"/>
          <p:cNvPicPr>
            <a:picLocks noChangeAspect="1"/>
          </p:cNvPicPr>
          <p:nvPr/>
        </p:nvPicPr>
        <p:blipFill>
          <a:blip r:embed="rId2">
            <a:extLst/>
          </a:blip>
          <a:srcRect l="8845" t="21388" r="5299" b="27276"/>
          <a:stretch>
            <a:fillRect/>
          </a:stretch>
        </p:blipFill>
        <p:spPr>
          <a:xfrm>
            <a:off x="4697412" y="1490662"/>
            <a:ext cx="4446589" cy="2657476"/>
          </a:xfrm>
          <a:prstGeom prst="rect">
            <a:avLst/>
          </a:prstGeom>
          <a:ln w="12700">
            <a:miter lim="400000"/>
          </a:ln>
        </p:spPr>
      </p:pic>
      <p:pic>
        <p:nvPicPr>
          <p:cNvPr id="100" name="image.png" descr="image.png"/>
          <p:cNvPicPr>
            <a:picLocks noChangeAspect="1"/>
          </p:cNvPicPr>
          <p:nvPr/>
        </p:nvPicPr>
        <p:blipFill>
          <a:blip r:embed="rId3">
            <a:extLst/>
          </a:blip>
          <a:srcRect l="0" t="20401" r="2592" b="26976"/>
          <a:stretch>
            <a:fillRect/>
          </a:stretch>
        </p:blipFill>
        <p:spPr>
          <a:xfrm>
            <a:off x="-100013" y="1465262"/>
            <a:ext cx="4965701" cy="2682876"/>
          </a:xfrm>
          <a:prstGeom prst="rect">
            <a:avLst/>
          </a:prstGeom>
          <a:ln w="12700">
            <a:miter lim="400000"/>
          </a:ln>
        </p:spPr>
      </p:pic>
      <p:pic>
        <p:nvPicPr>
          <p:cNvPr id="101" name="image.png" descr="image.png"/>
          <p:cNvPicPr>
            <a:picLocks noChangeAspect="1"/>
          </p:cNvPicPr>
          <p:nvPr/>
        </p:nvPicPr>
        <p:blipFill>
          <a:blip r:embed="rId4">
            <a:extLst/>
          </a:blip>
          <a:srcRect l="7931" t="24963" r="7829" b="28297"/>
          <a:stretch>
            <a:fillRect/>
          </a:stretch>
        </p:blipFill>
        <p:spPr>
          <a:xfrm>
            <a:off x="284162" y="4319587"/>
            <a:ext cx="4287839" cy="2487614"/>
          </a:xfrm>
          <a:prstGeom prst="rect">
            <a:avLst/>
          </a:prstGeom>
          <a:ln w="12700">
            <a:miter lim="400000"/>
          </a:ln>
        </p:spPr>
      </p:pic>
      <p:pic>
        <p:nvPicPr>
          <p:cNvPr id="102" name="image.png" descr="image.png"/>
          <p:cNvPicPr>
            <a:picLocks noChangeAspect="1"/>
          </p:cNvPicPr>
          <p:nvPr/>
        </p:nvPicPr>
        <p:blipFill>
          <a:blip r:embed="rId5">
            <a:extLst/>
          </a:blip>
          <a:srcRect l="10307" t="24159" r="7240" b="27355"/>
          <a:stretch>
            <a:fillRect/>
          </a:stretch>
        </p:blipFill>
        <p:spPr>
          <a:xfrm>
            <a:off x="4660900" y="4259262"/>
            <a:ext cx="4445000" cy="2657476"/>
          </a:xfrm>
          <a:prstGeom prst="rect">
            <a:avLst/>
          </a:prstGeom>
          <a:ln w="12700">
            <a:miter lim="400000"/>
          </a:ln>
        </p:spPr>
      </p:pic>
      <p:sp>
        <p:nvSpPr>
          <p:cNvPr id="103" name="Sentiment Analysis"/>
          <p:cNvSpPr txBox="1"/>
          <p:nvPr/>
        </p:nvSpPr>
        <p:spPr>
          <a:xfrm>
            <a:off x="3186112" y="1119187"/>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Sentiment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McDonald’s Twitter Analysis Findings / Results"/>
          <p:cNvSpPr txBox="1"/>
          <p:nvPr>
            <p:ph type="title" idx="4294967295"/>
          </p:nvPr>
        </p:nvSpPr>
        <p:spPr>
          <a:xfrm>
            <a:off x="493712" y="-25400"/>
            <a:ext cx="8078788" cy="1657350"/>
          </a:xfrm>
          <a:prstGeom prst="rect">
            <a:avLst/>
          </a:prstGeom>
        </p:spPr>
        <p:txBody>
          <a:bodyPr>
            <a:normAutofit fontScale="100000" lnSpcReduction="0"/>
          </a:bodyPr>
          <a:lstStyle>
            <a:lvl1pPr>
              <a:defRPr sz="3600"/>
            </a:lvl1pPr>
          </a:lstStyle>
          <a:p>
            <a:pPr/>
            <a:r>
              <a:t>McDonald’s Twitter Analysis Findings / Results</a:t>
            </a:r>
          </a:p>
        </p:txBody>
      </p:sp>
      <p:pic>
        <p:nvPicPr>
          <p:cNvPr id="106" name="image.png" descr="image.png"/>
          <p:cNvPicPr>
            <a:picLocks noChangeAspect="1"/>
          </p:cNvPicPr>
          <p:nvPr/>
        </p:nvPicPr>
        <p:blipFill>
          <a:blip r:embed="rId2">
            <a:extLst/>
          </a:blip>
          <a:stretch>
            <a:fillRect/>
          </a:stretch>
        </p:blipFill>
        <p:spPr>
          <a:xfrm>
            <a:off x="149225" y="4424362"/>
            <a:ext cx="3990975" cy="2290763"/>
          </a:xfrm>
          <a:prstGeom prst="rect">
            <a:avLst/>
          </a:prstGeom>
          <a:ln w="12700">
            <a:miter lim="400000"/>
          </a:ln>
        </p:spPr>
      </p:pic>
      <p:pic>
        <p:nvPicPr>
          <p:cNvPr id="107" name="image.png" descr="image.png"/>
          <p:cNvPicPr>
            <a:picLocks noChangeAspect="1"/>
          </p:cNvPicPr>
          <p:nvPr/>
        </p:nvPicPr>
        <p:blipFill>
          <a:blip r:embed="rId3">
            <a:extLst/>
          </a:blip>
          <a:stretch>
            <a:fillRect/>
          </a:stretch>
        </p:blipFill>
        <p:spPr>
          <a:xfrm>
            <a:off x="4652962" y="1684337"/>
            <a:ext cx="4438651" cy="2290763"/>
          </a:xfrm>
          <a:prstGeom prst="rect">
            <a:avLst/>
          </a:prstGeom>
          <a:ln w="12700">
            <a:miter lim="400000"/>
          </a:ln>
        </p:spPr>
      </p:pic>
      <p:pic>
        <p:nvPicPr>
          <p:cNvPr id="108" name="image.png" descr="image.png"/>
          <p:cNvPicPr>
            <a:picLocks noChangeAspect="1"/>
          </p:cNvPicPr>
          <p:nvPr/>
        </p:nvPicPr>
        <p:blipFill>
          <a:blip r:embed="rId4">
            <a:extLst/>
          </a:blip>
          <a:stretch>
            <a:fillRect/>
          </a:stretch>
        </p:blipFill>
        <p:spPr>
          <a:xfrm>
            <a:off x="149225" y="1684337"/>
            <a:ext cx="4265613" cy="2290763"/>
          </a:xfrm>
          <a:prstGeom prst="rect">
            <a:avLst/>
          </a:prstGeom>
          <a:ln w="12700">
            <a:miter lim="400000"/>
          </a:ln>
        </p:spPr>
      </p:pic>
      <p:pic>
        <p:nvPicPr>
          <p:cNvPr id="109" name="image.png" descr="image.png"/>
          <p:cNvPicPr>
            <a:picLocks noChangeAspect="1"/>
          </p:cNvPicPr>
          <p:nvPr/>
        </p:nvPicPr>
        <p:blipFill>
          <a:blip r:embed="rId5">
            <a:extLst/>
          </a:blip>
          <a:stretch>
            <a:fillRect/>
          </a:stretch>
        </p:blipFill>
        <p:spPr>
          <a:xfrm>
            <a:off x="4308475" y="4294187"/>
            <a:ext cx="4497388" cy="2551113"/>
          </a:xfrm>
          <a:prstGeom prst="rect">
            <a:avLst/>
          </a:prstGeom>
          <a:ln w="12700">
            <a:miter lim="400000"/>
          </a:ln>
        </p:spPr>
      </p:pic>
      <p:sp>
        <p:nvSpPr>
          <p:cNvPr id="110" name="Sentiment Analysis"/>
          <p:cNvSpPr txBox="1"/>
          <p:nvPr/>
        </p:nvSpPr>
        <p:spPr>
          <a:xfrm>
            <a:off x="3186112" y="1119187"/>
            <a:ext cx="555783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400"/>
            </a:lvl1pPr>
          </a:lstStyle>
          <a:p>
            <a:pPr/>
            <a:r>
              <a:t>Sentiment Analysis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Metropolitan">
  <a:themeElements>
    <a:clrScheme name="Metropolitan">
      <a:dk1>
        <a:srgbClr val="000000"/>
      </a:dk1>
      <a:lt1>
        <a:srgbClr val="F0A22E"/>
      </a:lt1>
      <a:dk2>
        <a:srgbClr val="A7A7A7"/>
      </a:dk2>
      <a:lt2>
        <a:srgbClr val="535353"/>
      </a:lt2>
      <a:accent1>
        <a:srgbClr val="F0A22E"/>
      </a:accent1>
      <a:accent2>
        <a:srgbClr val="A5644E"/>
      </a:accent2>
      <a:accent3>
        <a:srgbClr val="9BBB59"/>
      </a:accent3>
      <a:accent4>
        <a:srgbClr val="8064A2"/>
      </a:accent4>
      <a:accent5>
        <a:srgbClr val="4BACC6"/>
      </a:accent5>
      <a:accent6>
        <a:srgbClr val="F79646"/>
      </a:accent6>
      <a:hlink>
        <a:srgbClr val="0000FF"/>
      </a:hlink>
      <a:folHlink>
        <a:srgbClr val="FF00FF"/>
      </a:folHlink>
    </a:clrScheme>
    <a:fontScheme name="Metropolitan">
      <a:majorFont>
        <a:latin typeface="Helvetica"/>
        <a:ea typeface="Helvetica"/>
        <a:cs typeface="Helvetica"/>
      </a:majorFont>
      <a:minorFont>
        <a:latin typeface="Calibri"/>
        <a:ea typeface="Calibri"/>
        <a:cs typeface="Calibri"/>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etropolitan">
  <a:themeElements>
    <a:clrScheme name="Metropolitan">
      <a:dk1>
        <a:srgbClr val="000000"/>
      </a:dk1>
      <a:lt1>
        <a:srgbClr val="FFFFFF"/>
      </a:lt1>
      <a:dk2>
        <a:srgbClr val="A7A7A7"/>
      </a:dk2>
      <a:lt2>
        <a:srgbClr val="535353"/>
      </a:lt2>
      <a:accent1>
        <a:srgbClr val="F0A22E"/>
      </a:accent1>
      <a:accent2>
        <a:srgbClr val="A5644E"/>
      </a:accent2>
      <a:accent3>
        <a:srgbClr val="9BBB59"/>
      </a:accent3>
      <a:accent4>
        <a:srgbClr val="8064A2"/>
      </a:accent4>
      <a:accent5>
        <a:srgbClr val="4BACC6"/>
      </a:accent5>
      <a:accent6>
        <a:srgbClr val="F79646"/>
      </a:accent6>
      <a:hlink>
        <a:srgbClr val="0000FF"/>
      </a:hlink>
      <a:folHlink>
        <a:srgbClr val="FF00FF"/>
      </a:folHlink>
    </a:clrScheme>
    <a:fontScheme name="Metropolitan">
      <a:majorFont>
        <a:latin typeface="Helvetica"/>
        <a:ea typeface="Helvetica"/>
        <a:cs typeface="Helvetica"/>
      </a:majorFont>
      <a:minorFont>
        <a:latin typeface="Calibri"/>
        <a:ea typeface="Calibri"/>
        <a:cs typeface="Calibri"/>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